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510" r:id="rId1"/>
    <p:sldMasterId id="2147484535" r:id="rId2"/>
  </p:sldMasterIdLst>
  <p:notesMasterIdLst>
    <p:notesMasterId r:id="rId81"/>
  </p:notesMasterIdLst>
  <p:sldIdLst>
    <p:sldId id="384" r:id="rId3"/>
    <p:sldId id="483" r:id="rId4"/>
    <p:sldId id="484" r:id="rId5"/>
    <p:sldId id="485" r:id="rId6"/>
    <p:sldId id="486" r:id="rId7"/>
    <p:sldId id="487" r:id="rId8"/>
    <p:sldId id="488" r:id="rId9"/>
    <p:sldId id="490" r:id="rId10"/>
    <p:sldId id="491" r:id="rId11"/>
    <p:sldId id="542" r:id="rId12"/>
    <p:sldId id="492" r:id="rId13"/>
    <p:sldId id="513" r:id="rId14"/>
    <p:sldId id="514" r:id="rId15"/>
    <p:sldId id="515" r:id="rId16"/>
    <p:sldId id="516" r:id="rId17"/>
    <p:sldId id="517" r:id="rId18"/>
    <p:sldId id="540" r:id="rId19"/>
    <p:sldId id="518" r:id="rId20"/>
    <p:sldId id="519" r:id="rId21"/>
    <p:sldId id="520" r:id="rId22"/>
    <p:sldId id="521" r:id="rId23"/>
    <p:sldId id="522" r:id="rId24"/>
    <p:sldId id="523" r:id="rId25"/>
    <p:sldId id="541" r:id="rId26"/>
    <p:sldId id="524" r:id="rId27"/>
    <p:sldId id="525" r:id="rId28"/>
    <p:sldId id="526" r:id="rId29"/>
    <p:sldId id="527" r:id="rId30"/>
    <p:sldId id="528" r:id="rId31"/>
    <p:sldId id="529" r:id="rId32"/>
    <p:sldId id="530" r:id="rId33"/>
    <p:sldId id="531" r:id="rId34"/>
    <p:sldId id="532" r:id="rId35"/>
    <p:sldId id="533" r:id="rId36"/>
    <p:sldId id="534" r:id="rId37"/>
    <p:sldId id="535" r:id="rId38"/>
    <p:sldId id="536" r:id="rId39"/>
    <p:sldId id="537" r:id="rId40"/>
    <p:sldId id="538" r:id="rId41"/>
    <p:sldId id="539" r:id="rId42"/>
    <p:sldId id="496" r:id="rId43"/>
    <p:sldId id="497" r:id="rId44"/>
    <p:sldId id="498" r:id="rId45"/>
    <p:sldId id="499" r:id="rId46"/>
    <p:sldId id="500" r:id="rId47"/>
    <p:sldId id="501" r:id="rId48"/>
    <p:sldId id="508" r:id="rId49"/>
    <p:sldId id="509" r:id="rId50"/>
    <p:sldId id="510" r:id="rId51"/>
    <p:sldId id="511" r:id="rId52"/>
    <p:sldId id="502" r:id="rId53"/>
    <p:sldId id="504" r:id="rId54"/>
    <p:sldId id="507" r:id="rId55"/>
    <p:sldId id="266" r:id="rId56"/>
    <p:sldId id="512" r:id="rId57"/>
    <p:sldId id="257" r:id="rId58"/>
    <p:sldId id="284" r:id="rId59"/>
    <p:sldId id="440" r:id="rId60"/>
    <p:sldId id="258" r:id="rId61"/>
    <p:sldId id="433" r:id="rId62"/>
    <p:sldId id="397" r:id="rId63"/>
    <p:sldId id="404" r:id="rId64"/>
    <p:sldId id="405" r:id="rId65"/>
    <p:sldId id="443" r:id="rId66"/>
    <p:sldId id="444" r:id="rId67"/>
    <p:sldId id="432" r:id="rId68"/>
    <p:sldId id="435" r:id="rId69"/>
    <p:sldId id="439" r:id="rId70"/>
    <p:sldId id="434" r:id="rId71"/>
    <p:sldId id="437" r:id="rId72"/>
    <p:sldId id="474" r:id="rId73"/>
    <p:sldId id="421" r:id="rId74"/>
    <p:sldId id="428" r:id="rId75"/>
    <p:sldId id="430" r:id="rId76"/>
    <p:sldId id="481" r:id="rId77"/>
    <p:sldId id="259" r:id="rId78"/>
    <p:sldId id="445" r:id="rId79"/>
    <p:sldId id="475" r:id="rId80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DFE4"/>
    <a:srgbClr val="FFCC00"/>
    <a:srgbClr val="0066CC"/>
    <a:srgbClr val="FFCCCC"/>
    <a:srgbClr val="CCCCFF"/>
    <a:srgbClr val="CCCC00"/>
    <a:srgbClr val="FF0000"/>
    <a:srgbClr val="CC33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3187" autoAdjust="0"/>
    <p:restoredTop sz="94707" autoAdjust="0"/>
  </p:normalViewPr>
  <p:slideViewPr>
    <p:cSldViewPr snapToGrid="0">
      <p:cViewPr varScale="1">
        <p:scale>
          <a:sx n="70" d="100"/>
          <a:sy n="70" d="100"/>
        </p:scale>
        <p:origin x="1788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1812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-24708"/>
    </p:cViewPr>
  </p:sorterViewPr>
  <p:gridSpacing cx="91439" cy="91439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slide" Target="slides/slide74.xml"/><Relationship Id="rId84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presProps" Target="presProps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notesMaster" Target="notesMasters/notes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dirty="0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F01D87C8-BBBE-4C6C-ADB9-2966A558A4CC}" type="datetimeFigureOut">
              <a:rPr lang="en-US"/>
              <a:pPr>
                <a:defRPr/>
              </a:pPr>
              <a:t>2/26/2016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dirty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dirty="0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A5CF0F5A-2D9F-4E26-AE09-8B3AE075B5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940289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609601"/>
            <a:ext cx="7772400" cy="4267200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8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953000"/>
            <a:ext cx="6400800" cy="1219200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469AF58C-2F09-43ED-AD60-44845E99A6B8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E3D821-23A1-40F4-9E7F-8AAB108DB87E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6ECE994-3FCE-4D25-9005-702725428C5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DF6892-5BF7-4B49-AE80-4695AD152A8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017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B9D9F7-5D75-4F7C-B405-33385E6528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59682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609601"/>
            <a:ext cx="7772400" cy="4267200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8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953000"/>
            <a:ext cx="6400800" cy="1219200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559D5B4-57E2-45E9-82B0-B2504E373F21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buFont typeface="Arial" pitchFamily="34" charset="0"/>
              <a:buChar char="•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629EDE8-23DC-412A-B9FC-FD94D07F20B9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371600"/>
            <a:ext cx="7772400" cy="2505075"/>
          </a:xfrm>
        </p:spPr>
        <p:txBody>
          <a:bodyPr anchor="b"/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4800" kern="1200" dirty="0" smtClean="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4068763"/>
            <a:ext cx="7772400" cy="1131887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03D5528-3729-44DB-A3B5-E6D3E7E5026D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4495800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4695825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4296728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4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6A0FCF7-488A-47BF-A1A0-54E43A04371F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365760" y="1600200"/>
            <a:ext cx="4041648" cy="452628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4040188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1600200"/>
            <a:ext cx="4041775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F871BB3-F4D2-428F-8318-ACCB62260495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457200" y="2212848"/>
            <a:ext cx="4041648" cy="391363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4672584" y="2212848"/>
            <a:ext cx="4041648" cy="39131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84F10F7-6555-41BE-BA66-3F78914E1A6E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buFont typeface="Arial" pitchFamily="34" charset="0"/>
              <a:buChar char="•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1962BED-7D33-4BC5-9240-9B2636F26676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F44FAEA-F77C-471E-8B75-EF613D271A91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07087" y="266700"/>
            <a:ext cx="3008313" cy="209550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>
                <a:effectLst>
                  <a:outerShdw blurRad="508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19137" y="273050"/>
            <a:ext cx="4995863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907087" y="2438400"/>
            <a:ext cx="3008313" cy="3687763"/>
          </a:xfrm>
        </p:spPr>
        <p:txBody>
          <a:bodyPr>
            <a:normAutofit/>
          </a:bodyPr>
          <a:lstStyle>
            <a:lvl1pPr marL="0" indent="0" algn="ctr">
              <a:lnSpc>
                <a:spcPct val="125000"/>
              </a:lnSpc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5D7417F-4AFA-4E16-B4F5-810E9D1B4028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6" y="228600"/>
            <a:ext cx="5711824" cy="89535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08126" y="1143000"/>
            <a:ext cx="6054724" cy="4541044"/>
          </a:xfrm>
          <a:ln w="76200">
            <a:solidFill>
              <a:schemeClr val="bg1"/>
            </a:solidFill>
          </a:ln>
          <a:effectLst>
            <a:outerShdw blurRad="88900" dist="50800" dir="5400000" algn="ctr" rotWithShape="0">
              <a:srgbClr val="000000">
                <a:alpha val="25000"/>
              </a:srgbClr>
            </a:outerShdw>
          </a:effectLst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6" y="5810250"/>
            <a:ext cx="5711824" cy="5334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8BA3709-0A35-4354-9314-0EDC3A12BE6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66FC634-93F2-4388-993E-1422FB9A1FF7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ACCD35E-336D-4365-975E-C68825A62710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371600"/>
            <a:ext cx="7772400" cy="2505075"/>
          </a:xfrm>
        </p:spPr>
        <p:txBody>
          <a:bodyPr anchor="b"/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4800" kern="1200" dirty="0" smtClean="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4068763"/>
            <a:ext cx="7772400" cy="1131887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3A7FA17-5564-493A-9590-1FEDD0FDC764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4495800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4695825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4296728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4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563C6DD-3D21-4D98-BA5A-BBF3BF4568CF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365760" y="1600200"/>
            <a:ext cx="4041648" cy="452628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4040188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1600200"/>
            <a:ext cx="4041775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559356B-C7ED-4320-9E05-50A618883814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457200" y="2212848"/>
            <a:ext cx="4041648" cy="391363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4672584" y="2212848"/>
            <a:ext cx="4041648" cy="39131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23AFF58-1646-4650-8A45-04B214F27673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78A10DF-E839-4C49-97D3-243954A7195E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07087" y="266700"/>
            <a:ext cx="3008313" cy="209550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>
                <a:effectLst>
                  <a:outerShdw blurRad="508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19137" y="273050"/>
            <a:ext cx="4995863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907087" y="2438400"/>
            <a:ext cx="3008313" cy="3687763"/>
          </a:xfrm>
        </p:spPr>
        <p:txBody>
          <a:bodyPr>
            <a:normAutofit/>
          </a:bodyPr>
          <a:lstStyle>
            <a:lvl1pPr marL="0" indent="0" algn="ctr">
              <a:lnSpc>
                <a:spcPct val="125000"/>
              </a:lnSpc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AB4EC46-8977-45FA-A057-BF1966FA32E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6" y="228600"/>
            <a:ext cx="5711824" cy="89535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08126" y="1143000"/>
            <a:ext cx="6054724" cy="4541044"/>
          </a:xfrm>
          <a:ln w="76200">
            <a:solidFill>
              <a:schemeClr val="bg1"/>
            </a:solidFill>
          </a:ln>
          <a:effectLst>
            <a:outerShdw blurRad="88900" dist="50800" dir="5400000" algn="ctr" rotWithShape="0">
              <a:srgbClr val="000000">
                <a:alpha val="25000"/>
              </a:srgbClr>
            </a:outerShdw>
          </a:effectLst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6" y="5810250"/>
            <a:ext cx="5711824" cy="5334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0E11EB1-2EC4-4E52-8B06-6EAF050C975E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6002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363347" y="6356350"/>
            <a:ext cx="2085975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9165" y="6356350"/>
            <a:ext cx="2847975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43278" y="6356350"/>
            <a:ext cx="561975" cy="365125"/>
          </a:xfrm>
          <a:prstGeom prst="rect">
            <a:avLst/>
          </a:prstGeom>
        </p:spPr>
        <p:txBody>
          <a:bodyPr vert="horz" lIns="27432" tIns="45720" rIns="4572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fld id="{69ABAEF3-DCF0-4144-8CF4-4BE40E68A1F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8457760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en-US" sz="1800" kern="12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569119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11" r:id="rId1"/>
    <p:sldLayoutId id="2147484512" r:id="rId2"/>
    <p:sldLayoutId id="2147484513" r:id="rId3"/>
    <p:sldLayoutId id="2147484514" r:id="rId4"/>
    <p:sldLayoutId id="2147484515" r:id="rId5"/>
    <p:sldLayoutId id="2147484516" r:id="rId6"/>
    <p:sldLayoutId id="2147484517" r:id="rId7"/>
    <p:sldLayoutId id="2147484518" r:id="rId8"/>
    <p:sldLayoutId id="2147484519" r:id="rId9"/>
    <p:sldLayoutId id="2147484520" r:id="rId10"/>
    <p:sldLayoutId id="2147484521" r:id="rId11"/>
    <p:sldLayoutId id="2147484547" r:id="rId12"/>
    <p:sldLayoutId id="2147484548" r:id="rId13"/>
  </p:sldLayoutIdLst>
  <p:txStyles>
    <p:titleStyle>
      <a:lvl1pPr algn="ctr" defTabSz="914400" rtl="0" eaLnBrk="1" latinLnBrk="0" hangingPunct="1">
        <a:lnSpc>
          <a:spcPts val="5800"/>
        </a:lnSpc>
        <a:spcBef>
          <a:spcPct val="0"/>
        </a:spcBef>
        <a:buNone/>
        <a:defRPr sz="5400" kern="1200">
          <a:solidFill>
            <a:schemeClr val="tx2"/>
          </a:solidFill>
          <a:effectLst>
            <a:outerShdw blurRad="63500" dist="38100" dir="5400000" algn="t" rotWithShape="0">
              <a:prstClr val="black">
                <a:alpha val="25000"/>
              </a:prstClr>
            </a:outerShdw>
          </a:effectLst>
          <a:latin typeface="+mn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6002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363347" y="6356350"/>
            <a:ext cx="2085975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9165" y="6356350"/>
            <a:ext cx="2847975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43278" y="6356350"/>
            <a:ext cx="561975" cy="365125"/>
          </a:xfrm>
          <a:prstGeom prst="rect">
            <a:avLst/>
          </a:prstGeom>
        </p:spPr>
        <p:txBody>
          <a:bodyPr vert="horz" lIns="27432" tIns="45720" rIns="4572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fld id="{69ABAEF3-DCF0-4144-8CF4-4BE40E68A1F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8457760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en-US" sz="1800" kern="12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569119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36" r:id="rId1"/>
    <p:sldLayoutId id="2147484537" r:id="rId2"/>
    <p:sldLayoutId id="2147484538" r:id="rId3"/>
    <p:sldLayoutId id="2147484539" r:id="rId4"/>
    <p:sldLayoutId id="2147484540" r:id="rId5"/>
    <p:sldLayoutId id="2147484541" r:id="rId6"/>
    <p:sldLayoutId id="2147484542" r:id="rId7"/>
    <p:sldLayoutId id="2147484543" r:id="rId8"/>
    <p:sldLayoutId id="2147484544" r:id="rId9"/>
    <p:sldLayoutId id="2147484545" r:id="rId10"/>
    <p:sldLayoutId id="2147484546" r:id="rId11"/>
  </p:sldLayoutIdLst>
  <p:txStyles>
    <p:titleStyle>
      <a:lvl1pPr algn="ctr" defTabSz="914400" rtl="0" eaLnBrk="1" latinLnBrk="0" hangingPunct="1">
        <a:lnSpc>
          <a:spcPts val="5800"/>
        </a:lnSpc>
        <a:spcBef>
          <a:spcPct val="0"/>
        </a:spcBef>
        <a:buNone/>
        <a:defRPr sz="5400" kern="1200">
          <a:solidFill>
            <a:schemeClr val="tx2"/>
          </a:solidFill>
          <a:effectLst>
            <a:outerShdw blurRad="63500" dist="38100" dir="5400000" algn="t" rotWithShape="0">
              <a:prstClr val="black">
                <a:alpha val="25000"/>
              </a:prstClr>
            </a:outerShdw>
          </a:effectLst>
          <a:latin typeface="+mn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tiff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tif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9.jpeg"/><Relationship Id="rId7" Type="http://schemas.openxmlformats.org/officeDocument/2006/relationships/image" Target="../media/image13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10" Type="http://schemas.openxmlformats.org/officeDocument/2006/relationships/image" Target="../media/image16.jpeg"/><Relationship Id="rId4" Type="http://schemas.openxmlformats.org/officeDocument/2006/relationships/image" Target="../media/image10.jpeg"/><Relationship Id="rId9" Type="http://schemas.openxmlformats.org/officeDocument/2006/relationships/image" Target="../media/image15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tiff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53.emf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9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1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e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g"/><Relationship Id="rId2" Type="http://schemas.openxmlformats.org/officeDocument/2006/relationships/image" Target="../media/image57.jp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59.jp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63.jpeg"/><Relationship Id="rId4" Type="http://schemas.openxmlformats.org/officeDocument/2006/relationships/image" Target="../media/image6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1.e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9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1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g"/><Relationship Id="rId1" Type="http://schemas.openxmlformats.org/officeDocument/2006/relationships/slideLayout" Target="../slideLayouts/slideLayout15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9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685800" y="1112838"/>
            <a:ext cx="7772400" cy="1470025"/>
          </a:xfrm>
        </p:spPr>
        <p:txBody>
          <a:bodyPr/>
          <a:lstStyle/>
          <a:p>
            <a:pPr eaLnBrk="1" hangingPunct="1">
              <a:defRPr/>
            </a:pPr>
            <a:r>
              <a:rPr lang="en-US" sz="4800" b="1" dirty="0" smtClean="0">
                <a:solidFill>
                  <a:schemeClr val="tx1"/>
                </a:solidFill>
              </a:rPr>
              <a:t>Seasonal Management</a:t>
            </a:r>
            <a:endParaRPr lang="en-US" sz="4800" b="1" dirty="0">
              <a:solidFill>
                <a:schemeClr val="tx1"/>
              </a:solidFill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685800" y="3841750"/>
            <a:ext cx="7772400" cy="1522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r>
              <a:rPr lang="en-US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/>
            </a:r>
            <a:br>
              <a:rPr lang="en-US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1800" b="1" dirty="0" smtClean="0"/>
              <a:t>Extension/Research Apiculturist</a:t>
            </a:r>
            <a:br>
              <a:rPr lang="en-US" sz="1800" b="1" dirty="0" smtClean="0"/>
            </a:br>
            <a:r>
              <a:rPr lang="en-US" sz="1800" b="1" dirty="0" smtClean="0"/>
              <a:t>Department Biochemistry, Molecular Biology, Entomology &amp; Plant Pathology</a:t>
            </a:r>
            <a:br>
              <a:rPr lang="en-US" sz="1800" b="1" dirty="0" smtClean="0"/>
            </a:br>
            <a:r>
              <a:rPr lang="en-US" sz="1800" b="1" dirty="0" smtClean="0"/>
              <a:t>Mississippi State University, MS 39762</a:t>
            </a:r>
            <a:r>
              <a:rPr lang="en-US" sz="3200" b="1" dirty="0" smtClean="0"/>
              <a:t/>
            </a:r>
            <a:br>
              <a:rPr lang="en-US" sz="3200" b="1" dirty="0" smtClean="0"/>
            </a:br>
            <a:endParaRPr lang="en-US" sz="3200" b="1" dirty="0" smtClean="0"/>
          </a:p>
        </p:txBody>
      </p:sp>
      <p:sp>
        <p:nvSpPr>
          <p:cNvPr id="2052" name="TextBox 3"/>
          <p:cNvSpPr txBox="1">
            <a:spLocks noChangeArrowheads="1"/>
          </p:cNvSpPr>
          <p:nvPr/>
        </p:nvSpPr>
        <p:spPr bwMode="auto">
          <a:xfrm>
            <a:off x="2705100" y="3270250"/>
            <a:ext cx="3733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/>
              <a:t>Jeff Harris</a:t>
            </a:r>
          </a:p>
        </p:txBody>
      </p:sp>
      <p:pic>
        <p:nvPicPr>
          <p:cNvPr id="2053" name="Picture 3" descr="J:\EVERYONE\MSU LOGOS\msue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5486400"/>
            <a:ext cx="192881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4" name="Group 5"/>
          <p:cNvGrpSpPr>
            <a:grpSpLocks/>
          </p:cNvGrpSpPr>
          <p:nvPr/>
        </p:nvGrpSpPr>
        <p:grpSpPr bwMode="auto">
          <a:xfrm>
            <a:off x="6931025" y="5735638"/>
            <a:ext cx="2100263" cy="1122362"/>
            <a:chOff x="4878636" y="4191000"/>
            <a:chExt cx="3731964" cy="1996025"/>
          </a:xfrm>
        </p:grpSpPr>
        <p:pic>
          <p:nvPicPr>
            <p:cNvPr id="2055" name="Picture 4" descr="C:\Users\jwh545\Desktop\mafeslogo_09sm.gif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3082" y="4191000"/>
              <a:ext cx="2823072" cy="1171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Rectangle 4"/>
            <p:cNvSpPr>
              <a:spLocks noChangeArrowheads="1"/>
            </p:cNvSpPr>
            <p:nvPr/>
          </p:nvSpPr>
          <p:spPr bwMode="auto">
            <a:xfrm>
              <a:off x="4878636" y="5366287"/>
              <a:ext cx="3731964" cy="820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dirty="0"/>
                <a:t>Mississippi Agricultural &amp; Forestry Experiment Station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05312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7" name="Picture 4" descr="bees on pollen comb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00994" y="2349149"/>
            <a:ext cx="5942013" cy="3903663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" name="TextBox 1"/>
          <p:cNvSpPr txBox="1"/>
          <p:nvPr/>
        </p:nvSpPr>
        <p:spPr>
          <a:xfrm>
            <a:off x="800100" y="605188"/>
            <a:ext cx="7543800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/>
              <a:t>Bee Bread </a:t>
            </a:r>
          </a:p>
          <a:p>
            <a:pPr algn="ctr"/>
            <a:r>
              <a:rPr lang="en-US" sz="3200" dirty="0" smtClean="0"/>
              <a:t>Pollen + Microflora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545940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3" descr="2-8_edited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80988" y="1595438"/>
            <a:ext cx="8583612" cy="4694237"/>
          </a:xfrm>
          <a:noFill/>
        </p:spPr>
      </p:pic>
      <p:sp>
        <p:nvSpPr>
          <p:cNvPr id="47107" name="Text Box 6"/>
          <p:cNvSpPr txBox="1">
            <a:spLocks noChangeArrowheads="1"/>
          </p:cNvSpPr>
          <p:nvPr/>
        </p:nvSpPr>
        <p:spPr bwMode="auto">
          <a:xfrm>
            <a:off x="1277938" y="568325"/>
            <a:ext cx="6589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/>
              <a:t>Incoming Food Stimulates Brood Rearing</a:t>
            </a:r>
          </a:p>
        </p:txBody>
      </p:sp>
    </p:spTree>
    <p:extLst>
      <p:ext uri="{BB962C8B-B14F-4D97-AF65-F5344CB8AC3E}">
        <p14:creationId xmlns:p14="http://schemas.microsoft.com/office/powerpoint/2010/main" val="1581596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 descr="http://www.wicwas.com/sites/default/files/styles/books-full/public/SEt.jpeg?itok=9hZ5YRq-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9600"/>
            <a:ext cx="3810000" cy="57023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2" name="Picture 4" descr="http://static1.squarespace.com/static/549e33afe4b004237f8243d1/549e362fe4b0bef254f05e13/54b71ec5e4b0ad6fb5d7d0fb/1421641201557/?format=1000w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2057400"/>
            <a:ext cx="4524828" cy="220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69702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089891"/>
            <a:ext cx="8229600" cy="865909"/>
          </a:xfrm>
        </p:spPr>
        <p:txBody>
          <a:bodyPr/>
          <a:lstStyle/>
          <a:p>
            <a:pPr eaLnBrk="1" hangingPunct="1"/>
            <a:r>
              <a:rPr lang="en-US" altLang="en-US" sz="4000" b="1" u="sng" dirty="0" smtClean="0">
                <a:solidFill>
                  <a:schemeClr val="accent5"/>
                </a:solidFill>
                <a:latin typeface="Arial" panose="020B0604020202020204" pitchFamily="34" charset="0"/>
              </a:rPr>
              <a:t>Types of Swarming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idx="1"/>
          </p:nvPr>
        </p:nvSpPr>
        <p:spPr>
          <a:xfrm>
            <a:off x="1540824" y="3045691"/>
            <a:ext cx="6062353" cy="2722418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Reproductive swarms (primary)</a:t>
            </a:r>
          </a:p>
          <a:p>
            <a:pPr eaLnBrk="1" hangingPunct="1"/>
            <a:endParaRPr lang="en-US" altLang="en-US" sz="2800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/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Afterswarms (secondary)</a:t>
            </a:r>
          </a:p>
          <a:p>
            <a:pPr eaLnBrk="1" hangingPunct="1"/>
            <a:endParaRPr lang="en-US" altLang="en-US" sz="2800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/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Absconding swarms</a:t>
            </a:r>
          </a:p>
        </p:txBody>
      </p:sp>
    </p:spTree>
    <p:extLst>
      <p:ext uri="{BB962C8B-B14F-4D97-AF65-F5344CB8AC3E}">
        <p14:creationId xmlns:p14="http://schemas.microsoft.com/office/powerpoint/2010/main" val="3532992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19100" y="2286000"/>
            <a:ext cx="8305800" cy="1143000"/>
          </a:xfrm>
        </p:spPr>
        <p:txBody>
          <a:bodyPr/>
          <a:lstStyle/>
          <a:p>
            <a:pPr algn="ctr" eaLnBrk="1" hangingPunct="1"/>
            <a:r>
              <a:rPr lang="en-US" altLang="en-US" sz="40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</a:rPr>
              <a:t>The function of primary swarms is reproduction by colony fission</a:t>
            </a:r>
          </a:p>
        </p:txBody>
      </p:sp>
    </p:spTree>
    <p:extLst>
      <p:ext uri="{BB962C8B-B14F-4D97-AF65-F5344CB8AC3E}">
        <p14:creationId xmlns:p14="http://schemas.microsoft.com/office/powerpoint/2010/main" val="889293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8287" y="293222"/>
            <a:ext cx="7567427" cy="841579"/>
          </a:xfrm>
        </p:spPr>
        <p:txBody>
          <a:bodyPr/>
          <a:lstStyle/>
          <a:p>
            <a:r>
              <a:rPr lang="en-US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Pre-Swarm Conditions</a:t>
            </a:r>
            <a:endParaRPr lang="en-US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07294" y="1428023"/>
            <a:ext cx="6929412" cy="5136754"/>
            <a:chOff x="1129717" y="2057400"/>
            <a:chExt cx="6929412" cy="5136754"/>
          </a:xfrm>
        </p:grpSpPr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1129717" y="2057400"/>
              <a:ext cx="6929412" cy="1727286"/>
              <a:chOff x="-381000" y="1384018"/>
              <a:chExt cx="11241440" cy="2802140"/>
            </a:xfrm>
          </p:grpSpPr>
          <p:pic>
            <p:nvPicPr>
              <p:cNvPr id="35842" name="Picture 2" descr="https://plantingmilkwood.files.wordpress.com/2012/01/1201_milkwood_warre_hive_10.jpg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381000" y="1385808"/>
                <a:ext cx="3753820" cy="28003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5844" name="Picture 4" descr="http://www.koduaphotography.com/Bee_Inspired_Notecards/11Sept_Pollen_Mix.jp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126640" y="1384018"/>
                <a:ext cx="3733800" cy="28003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5846" name="Picture 6" descr="https://aquidneckhoney.files.wordpress.com/2011/04/img_05261.jpg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72820" y="1384018"/>
                <a:ext cx="3733800" cy="28003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35848" name="Picture 8" descr="https://lh5.googleusercontent.com/-6q4YldW8Iuw/TIJ-TM2uWiI/AAAAAAAAMMU/1Z2AK0UUONY/s800/IMG_0728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9717" y="3783583"/>
              <a:ext cx="6929412" cy="34105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756235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5255" y="556084"/>
            <a:ext cx="7973490" cy="922548"/>
          </a:xfrm>
        </p:spPr>
        <p:txBody>
          <a:bodyPr/>
          <a:lstStyle/>
          <a:p>
            <a:r>
              <a:rPr lang="en-US" sz="4000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Crowded with Good Nutrition</a:t>
            </a:r>
            <a:endParaRPr lang="en-US" sz="4000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4034" name="Picture 2" descr="http://beeinformed.org/wp-content/uploads/2012/10/IMG_0939-CE-Brood-Pattern-SMALL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842" y="2034716"/>
            <a:ext cx="8054316" cy="426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7210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frame of bees"/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90550" y="1025525"/>
            <a:ext cx="7961313" cy="5483225"/>
          </a:xfrm>
          <a:prstGeom prst="rect">
            <a:avLst/>
          </a:prstGeom>
          <a:noFill/>
        </p:spPr>
      </p:pic>
      <p:sp>
        <p:nvSpPr>
          <p:cNvPr id="49155" name="Text Box 3"/>
          <p:cNvSpPr txBox="1">
            <a:spLocks noChangeArrowheads="1"/>
          </p:cNvSpPr>
          <p:nvPr/>
        </p:nvSpPr>
        <p:spPr bwMode="auto">
          <a:xfrm>
            <a:off x="481013" y="260350"/>
            <a:ext cx="81819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/>
              <a:t>Crowded Colony</a:t>
            </a:r>
          </a:p>
        </p:txBody>
      </p:sp>
    </p:spTree>
    <p:extLst>
      <p:ext uri="{BB962C8B-B14F-4D97-AF65-F5344CB8AC3E}">
        <p14:creationId xmlns:p14="http://schemas.microsoft.com/office/powerpoint/2010/main" val="54520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741548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z="4000" u="sng" dirty="0" smtClean="0">
                <a:solidFill>
                  <a:schemeClr val="accent5"/>
                </a:solidFill>
                <a:latin typeface="Arial" panose="020B0604020202020204" pitchFamily="34" charset="0"/>
              </a:rPr>
              <a:t>Timing of Swarming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idx="1"/>
          </p:nvPr>
        </p:nvSpPr>
        <p:spPr>
          <a:xfrm>
            <a:off x="571500" y="2397496"/>
            <a:ext cx="8001000" cy="3718956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New York:  May-June, peaks in </a:t>
            </a:r>
            <a:r>
              <a:rPr lang="en-US" altLang="en-US" sz="2800" b="1" dirty="0" smtClean="0">
                <a:solidFill>
                  <a:srgbClr val="00B050"/>
                </a:solidFill>
                <a:latin typeface="Arial" panose="020B0604020202020204" pitchFamily="34" charset="0"/>
              </a:rPr>
              <a:t>June</a:t>
            </a:r>
          </a:p>
          <a:p>
            <a:pPr eaLnBrk="1" hangingPunct="1"/>
            <a:endParaRPr lang="en-US" altLang="en-US" sz="2800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/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Pennsylvania: May-June, peaks in late </a:t>
            </a:r>
            <a:r>
              <a:rPr lang="en-US" altLang="en-US" sz="2800" b="1" dirty="0" smtClean="0">
                <a:solidFill>
                  <a:srgbClr val="00B050"/>
                </a:solidFill>
                <a:latin typeface="Arial" panose="020B0604020202020204" pitchFamily="34" charset="0"/>
              </a:rPr>
              <a:t>May</a:t>
            </a: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 </a:t>
            </a:r>
          </a:p>
          <a:p>
            <a:pPr eaLnBrk="1" hangingPunct="1"/>
            <a:endParaRPr lang="en-US" altLang="en-US" sz="2800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/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Arkansas:  April-May, peaks in early </a:t>
            </a:r>
            <a:r>
              <a:rPr lang="en-US" altLang="en-US" sz="2800" b="1" dirty="0" smtClean="0">
                <a:solidFill>
                  <a:srgbClr val="00B050"/>
                </a:solidFill>
                <a:latin typeface="Arial" panose="020B0604020202020204" pitchFamily="34" charset="0"/>
              </a:rPr>
              <a:t>May</a:t>
            </a:r>
          </a:p>
          <a:p>
            <a:pPr eaLnBrk="1" hangingPunct="1"/>
            <a:endParaRPr lang="en-US" altLang="en-US" sz="28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/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Louisiana:  March-May, peaks in </a:t>
            </a:r>
            <a:r>
              <a:rPr lang="en-US" altLang="en-US" sz="2800" b="1" dirty="0" smtClean="0">
                <a:solidFill>
                  <a:srgbClr val="00B050"/>
                </a:solidFill>
                <a:latin typeface="Arial" panose="020B0604020202020204" pitchFamily="34" charset="0"/>
              </a:rPr>
              <a:t>April</a:t>
            </a:r>
          </a:p>
        </p:txBody>
      </p:sp>
    </p:spTree>
    <p:extLst>
      <p:ext uri="{BB962C8B-B14F-4D97-AF65-F5344CB8AC3E}">
        <p14:creationId xmlns:p14="http://schemas.microsoft.com/office/powerpoint/2010/main" val="213543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 descr="http://upload.wikimedia.org/wikipedia/commons/0/06/Honey_bee_queen_cell_built_off_the_bottom_of_a_langstroth_fram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609600"/>
            <a:ext cx="7086600" cy="45489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143000" y="5562600"/>
            <a:ext cx="7010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Many Queen Cups </a:t>
            </a:r>
            <a:r>
              <a:rPr lang="en-US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anose="05000000000000000000" pitchFamily="2" charset="2"/>
              </a:rPr>
              <a:t> weeks from swarming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698655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4" descr="high resolution court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 cstate="print">
            <a:lum bright="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88963" y="1246188"/>
            <a:ext cx="7966075" cy="531018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6867" name="Text Box 7"/>
          <p:cNvSpPr txBox="1">
            <a:spLocks noChangeArrowheads="1"/>
          </p:cNvSpPr>
          <p:nvPr/>
        </p:nvSpPr>
        <p:spPr bwMode="auto">
          <a:xfrm>
            <a:off x="960438" y="301625"/>
            <a:ext cx="72231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rgbClr val="000000"/>
                </a:solidFill>
              </a:rPr>
              <a:t>The Queen Lays All of the Eggs</a:t>
            </a:r>
          </a:p>
        </p:txBody>
      </p:sp>
    </p:spTree>
    <p:extLst>
      <p:ext uri="{BB962C8B-B14F-4D97-AF65-F5344CB8AC3E}">
        <p14:creationId xmlns:p14="http://schemas.microsoft.com/office/powerpoint/2010/main" val="3233896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1219200" y="700644"/>
            <a:ext cx="6705600" cy="823356"/>
          </a:xfrm>
        </p:spPr>
        <p:txBody>
          <a:bodyPr/>
          <a:lstStyle/>
          <a:p>
            <a:pPr eaLnBrk="1" hangingPunct="1"/>
            <a:r>
              <a:rPr lang="en-US" altLang="en-US" sz="4000" b="1" u="sng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</a:rPr>
              <a:t>Getting Ready to Swarm</a:t>
            </a:r>
          </a:p>
        </p:txBody>
      </p:sp>
      <p:sp>
        <p:nvSpPr>
          <p:cNvPr id="20483" name="Rectangle 3"/>
          <p:cNvSpPr>
            <a:spLocks noGrp="1" noChangeArrowheads="1"/>
          </p:cNvSpPr>
          <p:nvPr>
            <p:ph idx="1"/>
          </p:nvPr>
        </p:nvSpPr>
        <p:spPr>
          <a:xfrm>
            <a:off x="266700" y="2992578"/>
            <a:ext cx="8610600" cy="2553195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accent3"/>
                </a:solidFill>
                <a:latin typeface="Arial" panose="020B0604020202020204" pitchFamily="34" charset="0"/>
              </a:rPr>
              <a:t>Many queen cups</a:t>
            </a: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	go time, swarming in 	weeks</a:t>
            </a:r>
          </a:p>
          <a:p>
            <a:pPr eaLnBrk="1" hangingPunct="1">
              <a:lnSpc>
                <a:spcPct val="90000"/>
              </a:lnSpc>
            </a:pPr>
            <a:endParaRPr lang="en-US" altLang="en-US" sz="28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accent3"/>
                </a:solidFill>
                <a:latin typeface="Arial" panose="020B0604020202020204" pitchFamily="34" charset="0"/>
              </a:rPr>
              <a:t>Eggs in cups</a:t>
            </a: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		will swarm in 8-10 days </a:t>
            </a:r>
          </a:p>
          <a:p>
            <a:pPr eaLnBrk="1" hangingPunct="1">
              <a:lnSpc>
                <a:spcPct val="90000"/>
              </a:lnSpc>
            </a:pPr>
            <a:endParaRPr lang="en-US" altLang="en-US" sz="28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accent3"/>
                </a:solidFill>
                <a:latin typeface="Arial" panose="020B0604020202020204" pitchFamily="34" charset="0"/>
              </a:rPr>
              <a:t>Capped cells</a:t>
            </a: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		any moment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21673" y="2078177"/>
            <a:ext cx="3124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Broodnest</a:t>
            </a:r>
            <a:endParaRPr lang="en-US" sz="3200" b="1" u="sng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62400" y="2078177"/>
            <a:ext cx="4267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-US" sz="32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ime until Swarming</a:t>
            </a:r>
            <a:endParaRPr lang="en-US" sz="3200" b="1" u="sng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78078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2" descr="http://skagitvalleybeekeepers.org/101/swarm%20cell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926" y="545564"/>
            <a:ext cx="7200149" cy="426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877785" y="5358328"/>
            <a:ext cx="738843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Swarm Cells located on bottom of combs</a:t>
            </a:r>
          </a:p>
          <a:p>
            <a:r>
              <a:rPr lang="en-US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(easily seen by tilting back brood boxes)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249137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 descr="http://beeinformed.org/wp-content/uploads/2012/12/IMG_4792-Small-emergency-replacement-not-much-pollen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43964"/>
            <a:ext cx="6858000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548739" y="5459928"/>
            <a:ext cx="804652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Emergency Queen Cells located anywhere, and they are usually shorter than swarm cells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65563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>
          <a:xfrm>
            <a:off x="2718855" y="581212"/>
            <a:ext cx="3706290" cy="918882"/>
          </a:xfrm>
        </p:spPr>
        <p:txBody>
          <a:bodyPr/>
          <a:lstStyle/>
          <a:p>
            <a:pPr eaLnBrk="1" hangingPunct="1"/>
            <a:r>
              <a:rPr lang="en-US" altLang="en-US" sz="4000" b="1" u="sng" dirty="0" smtClean="0">
                <a:solidFill>
                  <a:schemeClr val="accent5"/>
                </a:solidFill>
                <a:latin typeface="Arial" panose="020B0604020202020204" pitchFamily="34" charset="0"/>
              </a:rPr>
              <a:t>While In Flight</a:t>
            </a:r>
          </a:p>
        </p:txBody>
      </p:sp>
      <p:sp>
        <p:nvSpPr>
          <p:cNvPr id="15363" name="Rectangle 3"/>
          <p:cNvSpPr>
            <a:spLocks noGrp="1" noChangeArrowheads="1"/>
          </p:cNvSpPr>
          <p:nvPr>
            <p:ph idx="1"/>
          </p:nvPr>
        </p:nvSpPr>
        <p:spPr>
          <a:xfrm>
            <a:off x="1065287" y="2081306"/>
            <a:ext cx="7013427" cy="4195481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Worker and queen pheromones hold the mass of bees together</a:t>
            </a:r>
          </a:p>
          <a:p>
            <a:pPr eaLnBrk="1" hangingPunct="1">
              <a:lnSpc>
                <a:spcPct val="90000"/>
              </a:lnSpc>
            </a:pPr>
            <a:endParaRPr lang="en-US" altLang="en-US" sz="2800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Appears wildly chaotic, but calms quickly on landing</a:t>
            </a:r>
          </a:p>
          <a:p>
            <a:pPr eaLnBrk="1" hangingPunct="1">
              <a:lnSpc>
                <a:spcPct val="90000"/>
              </a:lnSpc>
            </a:pPr>
            <a:endParaRPr lang="en-US" altLang="en-US" sz="2800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Bees assemble on a structure (bush, tree or building) within a few hundred yards of original nest site</a:t>
            </a:r>
          </a:p>
        </p:txBody>
      </p:sp>
    </p:spTree>
    <p:extLst>
      <p:ext uri="{BB962C8B-B14F-4D97-AF65-F5344CB8AC3E}">
        <p14:creationId xmlns:p14="http://schemas.microsoft.com/office/powerpoint/2010/main" val="26602157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3" descr="sawrm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309813" y="422275"/>
            <a:ext cx="4524375" cy="6026150"/>
          </a:xfrm>
          <a:noFill/>
        </p:spPr>
      </p:pic>
    </p:spTree>
    <p:extLst>
      <p:ext uri="{BB962C8B-B14F-4D97-AF65-F5344CB8AC3E}">
        <p14:creationId xmlns:p14="http://schemas.microsoft.com/office/powerpoint/2010/main" val="3982290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1671431" y="329870"/>
            <a:ext cx="5801139" cy="932213"/>
          </a:xfrm>
        </p:spPr>
        <p:txBody>
          <a:bodyPr/>
          <a:lstStyle/>
          <a:p>
            <a:pPr eaLnBrk="1" hangingPunct="1"/>
            <a:r>
              <a:rPr lang="en-US" altLang="en-US" sz="4000" b="1" u="sng" dirty="0" smtClean="0">
                <a:solidFill>
                  <a:schemeClr val="accent5"/>
                </a:solidFill>
                <a:latin typeface="Arial" panose="020B0604020202020204" pitchFamily="34" charset="0"/>
              </a:rPr>
              <a:t>Finding the New Home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idx="1"/>
          </p:nvPr>
        </p:nvSpPr>
        <p:spPr>
          <a:xfrm>
            <a:off x="566531" y="1591953"/>
            <a:ext cx="8010939" cy="4936177"/>
          </a:xfrm>
        </p:spPr>
        <p:txBody>
          <a:bodyPr>
            <a:noAutofit/>
          </a:bodyPr>
          <a:lstStyle/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Scouts search out cavities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endParaRPr lang="en-US" altLang="en-US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Scouts communicate cavity information using dances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endParaRPr lang="en-US" altLang="en-US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Colony-wide debate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endParaRPr lang="en-US" altLang="en-US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A choice is made (all dances are the same)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endParaRPr lang="en-US" altLang="en-US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Chaotic exodus (again)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endParaRPr lang="en-US" altLang="en-US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Land at new site</a:t>
            </a:r>
          </a:p>
        </p:txBody>
      </p:sp>
    </p:spTree>
    <p:extLst>
      <p:ext uri="{BB962C8B-B14F-4D97-AF65-F5344CB8AC3E}">
        <p14:creationId xmlns:p14="http://schemas.microsoft.com/office/powerpoint/2010/main" val="2105484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72546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z="4000" b="1" u="sng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</a:rPr>
              <a:t>Back at the Old Nest Site…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859492"/>
            <a:ext cx="8229600" cy="4525963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Virgin queens emerge from cells</a:t>
            </a:r>
          </a:p>
          <a:p>
            <a:pPr eaLnBrk="1" hangingPunct="1">
              <a:lnSpc>
                <a:spcPct val="90000"/>
              </a:lnSpc>
            </a:pPr>
            <a:endParaRPr lang="en-US" altLang="en-US" sz="2800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Multiple virgins tolerate each other only for a brief period</a:t>
            </a:r>
          </a:p>
          <a:p>
            <a:pPr eaLnBrk="1" hangingPunct="1">
              <a:lnSpc>
                <a:spcPct val="90000"/>
              </a:lnSpc>
            </a:pPr>
            <a:endParaRPr lang="en-US" altLang="en-US" sz="2800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Queens do fight to the death on occasion, but workers often “ball” unwanted queens</a:t>
            </a:r>
          </a:p>
          <a:p>
            <a:pPr eaLnBrk="1" hangingPunct="1">
              <a:lnSpc>
                <a:spcPct val="90000"/>
              </a:lnSpc>
            </a:pPr>
            <a:endParaRPr lang="en-US" altLang="en-US" sz="2800" b="1" dirty="0" smtClean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Virgin queens participate in afterswarms</a:t>
            </a:r>
          </a:p>
        </p:txBody>
      </p:sp>
    </p:spTree>
    <p:extLst>
      <p:ext uri="{BB962C8B-B14F-4D97-AF65-F5344CB8AC3E}">
        <p14:creationId xmlns:p14="http://schemas.microsoft.com/office/powerpoint/2010/main" val="1457999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 descr="https://www.extension.org/mediawiki/files/8/8c/FirstLessonsSwarmCellsFig14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9273" y="545564"/>
            <a:ext cx="6465454" cy="426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555276" y="5358328"/>
            <a:ext cx="60334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Queen cells being chewed down after a virgin queen has emerged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46877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1972541" y="679916"/>
            <a:ext cx="5198918" cy="880860"/>
          </a:xfrm>
        </p:spPr>
        <p:txBody>
          <a:bodyPr/>
          <a:lstStyle/>
          <a:p>
            <a:pPr eaLnBrk="1" hangingPunct="1"/>
            <a:r>
              <a:rPr lang="en-US" altLang="en-US" sz="4000" b="1" u="sng" dirty="0" smtClean="0">
                <a:solidFill>
                  <a:schemeClr val="accent5"/>
                </a:solidFill>
                <a:latin typeface="Arial" panose="020B0604020202020204" pitchFamily="34" charset="0"/>
              </a:rPr>
              <a:t>It Already Swarmed!</a:t>
            </a:r>
          </a:p>
        </p:txBody>
      </p:sp>
      <p:sp>
        <p:nvSpPr>
          <p:cNvPr id="20483" name="Rectangle 3"/>
          <p:cNvSpPr>
            <a:spLocks noGrp="1" noChangeArrowheads="1"/>
          </p:cNvSpPr>
          <p:nvPr>
            <p:ph idx="1"/>
          </p:nvPr>
        </p:nvSpPr>
        <p:spPr>
          <a:xfrm>
            <a:off x="571500" y="2732020"/>
            <a:ext cx="8001000" cy="3200400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sz="20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Open brood is present		recent, 0-4 days</a:t>
            </a:r>
          </a:p>
          <a:p>
            <a:pPr eaLnBrk="1" hangingPunct="1">
              <a:lnSpc>
                <a:spcPct val="90000"/>
              </a:lnSpc>
            </a:pPr>
            <a:endParaRPr lang="en-US" altLang="en-US" sz="20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0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Sealed but no open brood		more than 4-5 days </a:t>
            </a:r>
          </a:p>
          <a:p>
            <a:pPr eaLnBrk="1" hangingPunct="1">
              <a:lnSpc>
                <a:spcPct val="90000"/>
              </a:lnSpc>
            </a:pPr>
            <a:endParaRPr lang="en-US" altLang="en-US" sz="20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0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No brood but there 			swarmed &gt; 3 weeks,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US" altLang="en-US" sz="20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     are remains of queen cells</a:t>
            </a:r>
            <a:r>
              <a:rPr lang="en-US" altLang="en-US" sz="2000" dirty="0" smtClean="0">
                <a:solidFill>
                  <a:schemeClr val="tx1"/>
                </a:solidFill>
                <a:latin typeface="Arial" panose="020B0604020202020204" pitchFamily="34" charset="0"/>
              </a:rPr>
              <a:t>		</a:t>
            </a:r>
            <a:r>
              <a:rPr lang="en-US" altLang="en-US" sz="20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new queen not laying yet</a:t>
            </a:r>
          </a:p>
          <a:p>
            <a:pPr marL="0" indent="0" eaLnBrk="1" hangingPunct="1">
              <a:lnSpc>
                <a:spcPct val="90000"/>
              </a:lnSpc>
              <a:buNone/>
            </a:pPr>
            <a:endParaRPr lang="en-US" altLang="en-US" sz="20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0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Multiple eggs in cells		&gt; 28 days ago, new queen</a:t>
            </a:r>
          </a:p>
          <a:p>
            <a:pPr marL="914400" lvl="2" indent="0" eaLnBrk="1" hangingPunct="1">
              <a:lnSpc>
                <a:spcPct val="90000"/>
              </a:lnSpc>
              <a:buNone/>
            </a:pPr>
            <a:r>
              <a:rPr lang="en-US" altLang="en-US" sz="1200" b="1" dirty="0">
                <a:solidFill>
                  <a:schemeClr val="tx1"/>
                </a:solidFill>
                <a:latin typeface="Arial" panose="020B0604020202020204" pitchFamily="34" charset="0"/>
              </a:rPr>
              <a:t>	</a:t>
            </a:r>
            <a:r>
              <a:rPr lang="en-US" altLang="en-US" sz="12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			</a:t>
            </a:r>
            <a:r>
              <a:rPr lang="en-US" altLang="en-US" sz="20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failed, laying workers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92536" y="2128819"/>
            <a:ext cx="3124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Broodnest</a:t>
            </a:r>
            <a:endParaRPr lang="en-US" b="1" u="sng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859736" y="2128819"/>
            <a:ext cx="3124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Likely time of Swarm</a:t>
            </a:r>
            <a:endParaRPr lang="en-US" b="1" u="sng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21137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1790700" y="1063767"/>
            <a:ext cx="5562600" cy="847299"/>
          </a:xfrm>
        </p:spPr>
        <p:txBody>
          <a:bodyPr/>
          <a:lstStyle/>
          <a:p>
            <a:pPr eaLnBrk="1" hangingPunct="1"/>
            <a:r>
              <a:rPr lang="en-US" altLang="en-US" sz="4000" b="1" u="sng" dirty="0" smtClean="0">
                <a:solidFill>
                  <a:schemeClr val="accent5"/>
                </a:solidFill>
                <a:latin typeface="Arial" panose="020B0604020202020204" pitchFamily="34" charset="0"/>
              </a:rPr>
              <a:t>Preventing Swarming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idx="1"/>
          </p:nvPr>
        </p:nvSpPr>
        <p:spPr>
          <a:xfrm>
            <a:off x="419100" y="2974833"/>
            <a:ext cx="8305800" cy="2819400"/>
          </a:xfrm>
        </p:spPr>
        <p:txBody>
          <a:bodyPr>
            <a:normAutofit/>
          </a:bodyPr>
          <a:lstStyle/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Reversing hive bodies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Adding supers 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Splits / nucs / increases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Shake nurse bees in front of weaker colony</a:t>
            </a:r>
          </a:p>
          <a:p>
            <a:pPr marL="609600" indent="-609600" eaLnBrk="1" hangingPunct="1">
              <a:lnSpc>
                <a:spcPct val="90000"/>
              </a:lnSpc>
              <a:buFontTx/>
              <a:buAutoNum type="arabicPeriod"/>
            </a:pPr>
            <a:r>
              <a:rPr lang="en-US" altLang="en-US" sz="2800" b="1" dirty="0" smtClean="0">
                <a:solidFill>
                  <a:schemeClr val="tx1"/>
                </a:solidFill>
                <a:latin typeface="Arial" panose="020B0604020202020204" pitchFamily="34" charset="0"/>
              </a:rPr>
              <a:t>Checker boarding</a:t>
            </a:r>
          </a:p>
        </p:txBody>
      </p:sp>
    </p:spTree>
    <p:extLst>
      <p:ext uri="{BB962C8B-B14F-4D97-AF65-F5344CB8AC3E}">
        <p14:creationId xmlns:p14="http://schemas.microsoft.com/office/powerpoint/2010/main" val="2227650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14"/>
          <p:cNvSpPr txBox="1">
            <a:spLocks noChangeArrowheads="1"/>
          </p:cNvSpPr>
          <p:nvPr/>
        </p:nvSpPr>
        <p:spPr bwMode="auto">
          <a:xfrm>
            <a:off x="412750" y="403225"/>
            <a:ext cx="83200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/>
              <a:t>Mating Occurs in the Air</a:t>
            </a:r>
          </a:p>
        </p:txBody>
      </p:sp>
      <p:grpSp>
        <p:nvGrpSpPr>
          <p:cNvPr id="37891" name="Group 5"/>
          <p:cNvGrpSpPr>
            <a:grpSpLocks/>
          </p:cNvGrpSpPr>
          <p:nvPr/>
        </p:nvGrpSpPr>
        <p:grpSpPr bwMode="auto">
          <a:xfrm>
            <a:off x="582613" y="1447800"/>
            <a:ext cx="7978775" cy="5006975"/>
            <a:chOff x="1041546" y="1521792"/>
            <a:chExt cx="7979633" cy="5007603"/>
          </a:xfrm>
        </p:grpSpPr>
        <p:grpSp>
          <p:nvGrpSpPr>
            <p:cNvPr id="37892" name="Group 4"/>
            <p:cNvGrpSpPr>
              <a:grpSpLocks/>
            </p:cNvGrpSpPr>
            <p:nvPr/>
          </p:nvGrpSpPr>
          <p:grpSpPr bwMode="auto">
            <a:xfrm>
              <a:off x="5478444" y="2456366"/>
              <a:ext cx="3542735" cy="4073029"/>
              <a:chOff x="5478444" y="2042584"/>
              <a:chExt cx="3542735" cy="4073029"/>
            </a:xfrm>
          </p:grpSpPr>
          <p:grpSp>
            <p:nvGrpSpPr>
              <p:cNvPr id="37900" name="Group 7"/>
              <p:cNvGrpSpPr>
                <a:grpSpLocks/>
              </p:cNvGrpSpPr>
              <p:nvPr/>
            </p:nvGrpSpPr>
            <p:grpSpPr bwMode="auto">
              <a:xfrm>
                <a:off x="5478444" y="2042584"/>
                <a:ext cx="3542735" cy="4016695"/>
                <a:chOff x="576" y="762"/>
                <a:chExt cx="2448" cy="2866"/>
              </a:xfrm>
            </p:grpSpPr>
            <p:pic>
              <p:nvPicPr>
                <p:cNvPr id="37902" name="Picture 4" descr="mating1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15" y="762"/>
                  <a:ext cx="2397" cy="28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 useBgFill="1">
              <p:nvSpPr>
                <p:cNvPr id="37903" name="Rectangle 6"/>
                <p:cNvSpPr>
                  <a:spLocks noChangeArrowheads="1"/>
                </p:cNvSpPr>
                <p:nvPr/>
              </p:nvSpPr>
              <p:spPr bwMode="auto">
                <a:xfrm>
                  <a:off x="576" y="3168"/>
                  <a:ext cx="2448" cy="460"/>
                </a:xfrm>
                <a:prstGeom prst="rect">
                  <a:avLst/>
                </a:prstGeom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</p:grpSp>
          <p:sp>
            <p:nvSpPr>
              <p:cNvPr id="37901" name="Text Box 10"/>
              <p:cNvSpPr txBox="1">
                <a:spLocks noChangeArrowheads="1"/>
              </p:cNvSpPr>
              <p:nvPr/>
            </p:nvSpPr>
            <p:spPr bwMode="auto">
              <a:xfrm>
                <a:off x="5592772" y="5555014"/>
                <a:ext cx="3314078" cy="5605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 dirty="0"/>
                  <a:t>Mating occurs high above ground (90-120 feet)</a:t>
                </a:r>
              </a:p>
            </p:txBody>
          </p:sp>
        </p:grpSp>
        <p:grpSp>
          <p:nvGrpSpPr>
            <p:cNvPr id="37893" name="Group 3"/>
            <p:cNvGrpSpPr>
              <a:grpSpLocks/>
            </p:cNvGrpSpPr>
            <p:nvPr/>
          </p:nvGrpSpPr>
          <p:grpSpPr bwMode="auto">
            <a:xfrm>
              <a:off x="1041546" y="1521792"/>
              <a:ext cx="3480505" cy="5007603"/>
              <a:chOff x="1041546" y="1521792"/>
              <a:chExt cx="3480505" cy="5007603"/>
            </a:xfrm>
          </p:grpSpPr>
          <p:grpSp>
            <p:nvGrpSpPr>
              <p:cNvPr id="37894" name="Group 2"/>
              <p:cNvGrpSpPr>
                <a:grpSpLocks/>
              </p:cNvGrpSpPr>
              <p:nvPr/>
            </p:nvGrpSpPr>
            <p:grpSpPr bwMode="auto">
              <a:xfrm>
                <a:off x="1041546" y="3092920"/>
                <a:ext cx="3480505" cy="3436475"/>
                <a:chOff x="5251539" y="1730797"/>
                <a:chExt cx="3480505" cy="3436475"/>
              </a:xfrm>
            </p:grpSpPr>
            <p:grpSp>
              <p:nvGrpSpPr>
                <p:cNvPr id="37896" name="Group 9"/>
                <p:cNvGrpSpPr>
                  <a:grpSpLocks/>
                </p:cNvGrpSpPr>
                <p:nvPr/>
              </p:nvGrpSpPr>
              <p:grpSpPr bwMode="auto">
                <a:xfrm>
                  <a:off x="5251539" y="1730797"/>
                  <a:ext cx="3480505" cy="3436475"/>
                  <a:chOff x="3038" y="931"/>
                  <a:chExt cx="2405" cy="2452"/>
                </a:xfrm>
              </p:grpSpPr>
              <p:pic>
                <p:nvPicPr>
                  <p:cNvPr id="37898" name="Picture 5" descr="mating2"/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053" y="931"/>
                    <a:ext cx="2376" cy="23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 useBgFill="1">
                <p:nvSpPr>
                  <p:cNvPr id="37899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3038" y="2764"/>
                    <a:ext cx="2405" cy="619"/>
                  </a:xfrm>
                  <a:prstGeom prst="rect">
                    <a:avLst/>
                  </a:prstGeom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9pPr>
                  </a:lstStyle>
                  <a:p>
                    <a:pPr eaLnBrk="1" hangingPunct="1"/>
                    <a:endParaRPr lang="en-US" altLang="en-US" dirty="0"/>
                  </a:p>
                </p:txBody>
              </p:sp>
            </p:grpSp>
            <p:sp>
              <p:nvSpPr>
                <p:cNvPr id="37897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5335476" y="4367016"/>
                  <a:ext cx="3312631" cy="80025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 dirty="0"/>
                    <a:t>A queen mates with &gt; 20 drones and store sperm in a special gland</a:t>
                  </a:r>
                </a:p>
              </p:txBody>
            </p:sp>
          </p:grpSp>
          <p:pic>
            <p:nvPicPr>
              <p:cNvPr id="37895" name="Picture 7" descr="apic-zangao-1"/>
              <p:cNvPicPr>
                <a:picLocks noChangeAspect="1" noChangeArrowheads="1"/>
              </p:cNvPicPr>
              <p:nvPr/>
            </p:nvPicPr>
            <p:blipFill>
              <a:blip r:embed="rId4">
                <a:lum bright="6000" contrast="1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0899" y="1521792"/>
                <a:ext cx="2781799" cy="133901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264521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roup 55"/>
          <p:cNvGrpSpPr>
            <a:grpSpLocks/>
          </p:cNvGrpSpPr>
          <p:nvPr/>
        </p:nvGrpSpPr>
        <p:grpSpPr bwMode="auto">
          <a:xfrm>
            <a:off x="960438" y="2057400"/>
            <a:ext cx="7223125" cy="3657600"/>
            <a:chOff x="605" y="1296"/>
            <a:chExt cx="4550" cy="2304"/>
          </a:xfrm>
        </p:grpSpPr>
        <p:grpSp>
          <p:nvGrpSpPr>
            <p:cNvPr id="41988" name="Group 53"/>
            <p:cNvGrpSpPr>
              <a:grpSpLocks/>
            </p:cNvGrpSpPr>
            <p:nvPr/>
          </p:nvGrpSpPr>
          <p:grpSpPr bwMode="auto">
            <a:xfrm>
              <a:off x="605" y="1296"/>
              <a:ext cx="1975" cy="2304"/>
              <a:chOff x="634" y="1296"/>
              <a:chExt cx="1975" cy="2304"/>
            </a:xfrm>
          </p:grpSpPr>
          <p:grpSp>
            <p:nvGrpSpPr>
              <p:cNvPr id="42004" name="Group 29"/>
              <p:cNvGrpSpPr>
                <a:grpSpLocks/>
              </p:cNvGrpSpPr>
              <p:nvPr/>
            </p:nvGrpSpPr>
            <p:grpSpPr bwMode="auto">
              <a:xfrm>
                <a:off x="893" y="1296"/>
                <a:ext cx="1716" cy="2304"/>
                <a:chOff x="799" y="1128"/>
                <a:chExt cx="1716" cy="2304"/>
              </a:xfrm>
            </p:grpSpPr>
            <p:sp>
              <p:nvSpPr>
                <p:cNvPr id="42012" name="AutoShape 6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200" y="2911"/>
                  <a:ext cx="1263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2013" name="AutoShape 7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893" y="3168"/>
                  <a:ext cx="1362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2014" name="AutoShape 8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2089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2015" name="Rectangle 10"/>
                <p:cNvSpPr>
                  <a:spLocks noChangeAspect="1" noChangeArrowheads="1"/>
                </p:cNvSpPr>
                <p:nvPr/>
              </p:nvSpPr>
              <p:spPr bwMode="auto">
                <a:xfrm>
                  <a:off x="835" y="3275"/>
                  <a:ext cx="1256" cy="59"/>
                </a:xfrm>
                <a:prstGeom prst="rect">
                  <a:avLst/>
                </a:prstGeom>
                <a:solidFill>
                  <a:srgbClr val="000000"/>
                </a:solidFill>
                <a:ln w="9525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2016" name="AutoShape 9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1230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2017" name="AutoShape 11"/>
                <p:cNvSpPr>
                  <a:spLocks noChangeAspect="1" noChangeArrowheads="1"/>
                </p:cNvSpPr>
                <p:nvPr/>
              </p:nvSpPr>
              <p:spPr bwMode="auto">
                <a:xfrm>
                  <a:off x="799" y="1128"/>
                  <a:ext cx="1716" cy="495"/>
                </a:xfrm>
                <a:prstGeom prst="cube">
                  <a:avLst>
                    <a:gd name="adj" fmla="val 79931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</p:grpSp>
          <p:grpSp>
            <p:nvGrpSpPr>
              <p:cNvPr id="42005" name="Group 37"/>
              <p:cNvGrpSpPr>
                <a:grpSpLocks/>
              </p:cNvGrpSpPr>
              <p:nvPr/>
            </p:nvGrpSpPr>
            <p:grpSpPr bwMode="auto">
              <a:xfrm>
                <a:off x="921" y="1843"/>
                <a:ext cx="1214" cy="616"/>
                <a:chOff x="853" y="1688"/>
                <a:chExt cx="1214" cy="616"/>
              </a:xfrm>
            </p:grpSpPr>
            <p:sp>
              <p:nvSpPr>
                <p:cNvPr id="42009" name="Oval 38"/>
                <p:cNvSpPr>
                  <a:spLocks noChangeAspect="1" noChangeArrowheads="1"/>
                </p:cNvSpPr>
                <p:nvPr/>
              </p:nvSpPr>
              <p:spPr bwMode="auto">
                <a:xfrm>
                  <a:off x="1144" y="1688"/>
                  <a:ext cx="615" cy="616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sz="2800" b="1" dirty="0"/>
                    <a:t>B</a:t>
                  </a:r>
                </a:p>
              </p:txBody>
            </p:sp>
            <p:sp>
              <p:nvSpPr>
                <p:cNvPr id="42010" name="Text Box 39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853" y="1688"/>
                  <a:ext cx="2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sz="2800" b="1" dirty="0"/>
                    <a:t>H</a:t>
                  </a:r>
                </a:p>
              </p:txBody>
            </p:sp>
            <p:sp>
              <p:nvSpPr>
                <p:cNvPr id="42011" name="Text Box 4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810" y="1688"/>
                  <a:ext cx="2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sz="2800" b="1" dirty="0"/>
                    <a:t>H</a:t>
                  </a:r>
                </a:p>
              </p:txBody>
            </p:sp>
          </p:grpSp>
          <p:grpSp>
            <p:nvGrpSpPr>
              <p:cNvPr id="42006" name="Group 45"/>
              <p:cNvGrpSpPr>
                <a:grpSpLocks/>
              </p:cNvGrpSpPr>
              <p:nvPr/>
            </p:nvGrpSpPr>
            <p:grpSpPr bwMode="auto">
              <a:xfrm>
                <a:off x="634" y="2100"/>
                <a:ext cx="230" cy="1094"/>
                <a:chOff x="403" y="1930"/>
                <a:chExt cx="230" cy="1094"/>
              </a:xfrm>
            </p:grpSpPr>
            <p:sp>
              <p:nvSpPr>
                <p:cNvPr id="42007" name="Oval 41"/>
                <p:cNvSpPr>
                  <a:spLocks noChangeArrowheads="1"/>
                </p:cNvSpPr>
                <p:nvPr/>
              </p:nvSpPr>
              <p:spPr bwMode="auto">
                <a:xfrm>
                  <a:off x="403" y="2794"/>
                  <a:ext cx="230" cy="230"/>
                </a:xfrm>
                <a:prstGeom prst="ellipse">
                  <a:avLst/>
                </a:prstGeom>
                <a:noFill/>
                <a:ln w="12700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b="1" dirty="0"/>
                    <a:t>1</a:t>
                  </a:r>
                </a:p>
              </p:txBody>
            </p:sp>
            <p:sp>
              <p:nvSpPr>
                <p:cNvPr id="42008" name="Oval 43"/>
                <p:cNvSpPr>
                  <a:spLocks noChangeArrowheads="1"/>
                </p:cNvSpPr>
                <p:nvPr/>
              </p:nvSpPr>
              <p:spPr bwMode="auto">
                <a:xfrm>
                  <a:off x="403" y="1930"/>
                  <a:ext cx="230" cy="230"/>
                </a:xfrm>
                <a:prstGeom prst="ellipse">
                  <a:avLst/>
                </a:prstGeom>
                <a:noFill/>
                <a:ln w="12700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b="1" dirty="0"/>
                    <a:t>2</a:t>
                  </a:r>
                </a:p>
              </p:txBody>
            </p:sp>
          </p:grpSp>
        </p:grpSp>
        <p:grpSp>
          <p:nvGrpSpPr>
            <p:cNvPr id="41989" name="Group 54"/>
            <p:cNvGrpSpPr>
              <a:grpSpLocks/>
            </p:cNvGrpSpPr>
            <p:nvPr/>
          </p:nvGrpSpPr>
          <p:grpSpPr bwMode="auto">
            <a:xfrm>
              <a:off x="3187" y="1296"/>
              <a:ext cx="1968" cy="2304"/>
              <a:chOff x="3331" y="1296"/>
              <a:chExt cx="1968" cy="2304"/>
            </a:xfrm>
          </p:grpSpPr>
          <p:grpSp>
            <p:nvGrpSpPr>
              <p:cNvPr id="41990" name="Group 30"/>
              <p:cNvGrpSpPr>
                <a:grpSpLocks/>
              </p:cNvGrpSpPr>
              <p:nvPr/>
            </p:nvGrpSpPr>
            <p:grpSpPr bwMode="auto">
              <a:xfrm>
                <a:off x="3583" y="1296"/>
                <a:ext cx="1716" cy="2304"/>
                <a:chOff x="799" y="1128"/>
                <a:chExt cx="1716" cy="2304"/>
              </a:xfrm>
            </p:grpSpPr>
            <p:sp>
              <p:nvSpPr>
                <p:cNvPr id="41998" name="AutoShape 31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200" y="2911"/>
                  <a:ext cx="1263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1999" name="AutoShape 32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893" y="3168"/>
                  <a:ext cx="1362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2000" name="AutoShape 33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2089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2001" name="Rectangle 34"/>
                <p:cNvSpPr>
                  <a:spLocks noChangeAspect="1" noChangeArrowheads="1"/>
                </p:cNvSpPr>
                <p:nvPr/>
              </p:nvSpPr>
              <p:spPr bwMode="auto">
                <a:xfrm>
                  <a:off x="835" y="3275"/>
                  <a:ext cx="1256" cy="59"/>
                </a:xfrm>
                <a:prstGeom prst="rect">
                  <a:avLst/>
                </a:prstGeom>
                <a:solidFill>
                  <a:srgbClr val="000000"/>
                </a:solidFill>
                <a:ln w="9525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2002" name="AutoShape 35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1230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42003" name="AutoShape 36"/>
                <p:cNvSpPr>
                  <a:spLocks noChangeAspect="1" noChangeArrowheads="1"/>
                </p:cNvSpPr>
                <p:nvPr/>
              </p:nvSpPr>
              <p:spPr bwMode="auto">
                <a:xfrm>
                  <a:off x="799" y="1128"/>
                  <a:ext cx="1716" cy="495"/>
                </a:xfrm>
                <a:prstGeom prst="cube">
                  <a:avLst>
                    <a:gd name="adj" fmla="val 79931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</p:grpSp>
          <p:grpSp>
            <p:nvGrpSpPr>
              <p:cNvPr id="41991" name="Group 25"/>
              <p:cNvGrpSpPr>
                <a:grpSpLocks/>
              </p:cNvGrpSpPr>
              <p:nvPr/>
            </p:nvGrpSpPr>
            <p:grpSpPr bwMode="auto">
              <a:xfrm>
                <a:off x="3638" y="2692"/>
                <a:ext cx="1214" cy="616"/>
                <a:chOff x="853" y="1688"/>
                <a:chExt cx="1214" cy="616"/>
              </a:xfrm>
            </p:grpSpPr>
            <p:sp>
              <p:nvSpPr>
                <p:cNvPr id="41995" name="Oval 26"/>
                <p:cNvSpPr>
                  <a:spLocks noChangeAspect="1" noChangeArrowheads="1"/>
                </p:cNvSpPr>
                <p:nvPr/>
              </p:nvSpPr>
              <p:spPr bwMode="auto">
                <a:xfrm>
                  <a:off x="1144" y="1688"/>
                  <a:ext cx="615" cy="616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sz="2800" b="1" dirty="0"/>
                    <a:t>B</a:t>
                  </a:r>
                </a:p>
              </p:txBody>
            </p:sp>
            <p:sp>
              <p:nvSpPr>
                <p:cNvPr id="41996" name="Text Box 2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853" y="1688"/>
                  <a:ext cx="2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sz="2800" b="1" dirty="0"/>
                    <a:t>H</a:t>
                  </a:r>
                </a:p>
              </p:txBody>
            </p:sp>
            <p:sp>
              <p:nvSpPr>
                <p:cNvPr id="41997" name="Text Box 2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810" y="1688"/>
                  <a:ext cx="2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sz="2800" b="1" dirty="0"/>
                    <a:t>H</a:t>
                  </a:r>
                </a:p>
              </p:txBody>
            </p:sp>
          </p:grpSp>
          <p:grpSp>
            <p:nvGrpSpPr>
              <p:cNvPr id="41992" name="Group 46"/>
              <p:cNvGrpSpPr>
                <a:grpSpLocks/>
              </p:cNvGrpSpPr>
              <p:nvPr/>
            </p:nvGrpSpPr>
            <p:grpSpPr bwMode="auto">
              <a:xfrm>
                <a:off x="3331" y="2097"/>
                <a:ext cx="230" cy="1094"/>
                <a:chOff x="403" y="1930"/>
                <a:chExt cx="230" cy="1094"/>
              </a:xfrm>
            </p:grpSpPr>
            <p:sp>
              <p:nvSpPr>
                <p:cNvPr id="41993" name="Oval 47"/>
                <p:cNvSpPr>
                  <a:spLocks noChangeArrowheads="1"/>
                </p:cNvSpPr>
                <p:nvPr/>
              </p:nvSpPr>
              <p:spPr bwMode="auto">
                <a:xfrm>
                  <a:off x="403" y="2794"/>
                  <a:ext cx="230" cy="230"/>
                </a:xfrm>
                <a:prstGeom prst="ellipse">
                  <a:avLst/>
                </a:prstGeom>
                <a:noFill/>
                <a:ln w="12700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b="1" dirty="0"/>
                    <a:t>2</a:t>
                  </a:r>
                </a:p>
              </p:txBody>
            </p:sp>
            <p:sp>
              <p:nvSpPr>
                <p:cNvPr id="41994" name="Oval 48"/>
                <p:cNvSpPr>
                  <a:spLocks noChangeArrowheads="1"/>
                </p:cNvSpPr>
                <p:nvPr/>
              </p:nvSpPr>
              <p:spPr bwMode="auto">
                <a:xfrm>
                  <a:off x="403" y="1930"/>
                  <a:ext cx="230" cy="230"/>
                </a:xfrm>
                <a:prstGeom prst="ellipse">
                  <a:avLst/>
                </a:prstGeom>
                <a:noFill/>
                <a:ln w="12700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b="1" dirty="0"/>
                    <a:t>1</a:t>
                  </a:r>
                </a:p>
              </p:txBody>
            </p:sp>
          </p:grpSp>
        </p:grpSp>
      </p:grpSp>
      <p:sp>
        <p:nvSpPr>
          <p:cNvPr id="41987" name="Rectangle 52"/>
          <p:cNvSpPr>
            <a:spLocks noChangeArrowheads="1"/>
          </p:cNvSpPr>
          <p:nvPr/>
        </p:nvSpPr>
        <p:spPr bwMode="auto">
          <a:xfrm>
            <a:off x="1749425" y="274638"/>
            <a:ext cx="5643563" cy="1125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chemeClr val="tx2"/>
                </a:solidFill>
              </a:rPr>
              <a:t>EARLY SPRING</a:t>
            </a:r>
          </a:p>
        </p:txBody>
      </p:sp>
    </p:spTree>
    <p:extLst>
      <p:ext uri="{BB962C8B-B14F-4D97-AF65-F5344CB8AC3E}">
        <p14:creationId xmlns:p14="http://schemas.microsoft.com/office/powerpoint/2010/main" val="1311682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33"/>
          <p:cNvSpPr>
            <a:spLocks noChangeArrowheads="1"/>
          </p:cNvSpPr>
          <p:nvPr/>
        </p:nvSpPr>
        <p:spPr bwMode="auto">
          <a:xfrm>
            <a:off x="1749425" y="274638"/>
            <a:ext cx="5643563" cy="1125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600" dirty="0" smtClean="0">
                <a:solidFill>
                  <a:schemeClr val="tx2"/>
                </a:solidFill>
              </a:rPr>
              <a:t>Incorrect</a:t>
            </a:r>
            <a:endParaRPr lang="en-US" altLang="en-US" sz="3600" dirty="0">
              <a:solidFill>
                <a:schemeClr val="tx2"/>
              </a:solidFill>
            </a:endParaRPr>
          </a:p>
        </p:txBody>
      </p:sp>
      <p:grpSp>
        <p:nvGrpSpPr>
          <p:cNvPr id="48131" name="Group 63"/>
          <p:cNvGrpSpPr>
            <a:grpSpLocks/>
          </p:cNvGrpSpPr>
          <p:nvPr/>
        </p:nvGrpSpPr>
        <p:grpSpPr bwMode="auto">
          <a:xfrm>
            <a:off x="957263" y="2057400"/>
            <a:ext cx="3144837" cy="3657600"/>
            <a:chOff x="603" y="1296"/>
            <a:chExt cx="1981" cy="2304"/>
          </a:xfrm>
        </p:grpSpPr>
        <p:grpSp>
          <p:nvGrpSpPr>
            <p:cNvPr id="48148" name="Group 4"/>
            <p:cNvGrpSpPr>
              <a:grpSpLocks/>
            </p:cNvGrpSpPr>
            <p:nvPr/>
          </p:nvGrpSpPr>
          <p:grpSpPr bwMode="auto">
            <a:xfrm>
              <a:off x="868" y="1296"/>
              <a:ext cx="1716" cy="2304"/>
              <a:chOff x="799" y="1128"/>
              <a:chExt cx="1716" cy="2304"/>
            </a:xfrm>
          </p:grpSpPr>
          <p:sp>
            <p:nvSpPr>
              <p:cNvPr id="48158" name="AutoShape 5" descr="Granite"/>
              <p:cNvSpPr>
                <a:spLocks noChangeAspect="1" noChangeArrowheads="1"/>
              </p:cNvSpPr>
              <p:nvPr/>
            </p:nvSpPr>
            <p:spPr bwMode="auto">
              <a:xfrm>
                <a:off x="1200" y="2911"/>
                <a:ext cx="1263" cy="264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48159" name="AutoShape 6" descr="Granite"/>
              <p:cNvSpPr>
                <a:spLocks noChangeAspect="1" noChangeArrowheads="1"/>
              </p:cNvSpPr>
              <p:nvPr/>
            </p:nvSpPr>
            <p:spPr bwMode="auto">
              <a:xfrm>
                <a:off x="893" y="3168"/>
                <a:ext cx="1362" cy="264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48160" name="AutoShape 7"/>
              <p:cNvSpPr>
                <a:spLocks noChangeAspect="1" noChangeArrowheads="1"/>
              </p:cNvSpPr>
              <p:nvPr/>
            </p:nvSpPr>
            <p:spPr bwMode="auto">
              <a:xfrm>
                <a:off x="838" y="2089"/>
                <a:ext cx="1641" cy="1246"/>
              </a:xfrm>
              <a:prstGeom prst="cube">
                <a:avLst>
                  <a:gd name="adj" fmla="val 3125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48161" name="Rectangle 8"/>
              <p:cNvSpPr>
                <a:spLocks noChangeAspect="1" noChangeArrowheads="1"/>
              </p:cNvSpPr>
              <p:nvPr/>
            </p:nvSpPr>
            <p:spPr bwMode="auto">
              <a:xfrm>
                <a:off x="835" y="3275"/>
                <a:ext cx="1256" cy="59"/>
              </a:xfrm>
              <a:prstGeom prst="rect">
                <a:avLst/>
              </a:prstGeom>
              <a:solidFill>
                <a:srgbClr val="0000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48162" name="AutoShape 9"/>
              <p:cNvSpPr>
                <a:spLocks noChangeAspect="1" noChangeArrowheads="1"/>
              </p:cNvSpPr>
              <p:nvPr/>
            </p:nvSpPr>
            <p:spPr bwMode="auto">
              <a:xfrm>
                <a:off x="838" y="1230"/>
                <a:ext cx="1641" cy="1246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48163" name="AutoShape 10"/>
              <p:cNvSpPr>
                <a:spLocks noChangeAspect="1" noChangeArrowheads="1"/>
              </p:cNvSpPr>
              <p:nvPr/>
            </p:nvSpPr>
            <p:spPr bwMode="auto">
              <a:xfrm>
                <a:off x="799" y="1128"/>
                <a:ext cx="1716" cy="495"/>
              </a:xfrm>
              <a:prstGeom prst="cube">
                <a:avLst>
                  <a:gd name="adj" fmla="val 79931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</p:grpSp>
        <p:sp>
          <p:nvSpPr>
            <p:cNvPr id="48149" name="Text Box 13"/>
            <p:cNvSpPr txBox="1">
              <a:spLocks noChangeAspect="1" noChangeArrowheads="1"/>
            </p:cNvSpPr>
            <p:nvPr/>
          </p:nvSpPr>
          <p:spPr bwMode="auto">
            <a:xfrm>
              <a:off x="896" y="1843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48150" name="Text Box 14"/>
            <p:cNvSpPr txBox="1">
              <a:spLocks noChangeAspect="1" noChangeArrowheads="1"/>
            </p:cNvSpPr>
            <p:nvPr/>
          </p:nvSpPr>
          <p:spPr bwMode="auto">
            <a:xfrm>
              <a:off x="1853" y="1843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grpSp>
          <p:nvGrpSpPr>
            <p:cNvPr id="48151" name="Group 15"/>
            <p:cNvGrpSpPr>
              <a:grpSpLocks/>
            </p:cNvGrpSpPr>
            <p:nvPr/>
          </p:nvGrpSpPr>
          <p:grpSpPr bwMode="auto">
            <a:xfrm>
              <a:off x="603" y="2097"/>
              <a:ext cx="230" cy="1094"/>
              <a:chOff x="403" y="1930"/>
              <a:chExt cx="230" cy="1094"/>
            </a:xfrm>
          </p:grpSpPr>
          <p:sp>
            <p:nvSpPr>
              <p:cNvPr id="48156" name="Oval 16"/>
              <p:cNvSpPr>
                <a:spLocks noChangeArrowheads="1"/>
              </p:cNvSpPr>
              <p:nvPr/>
            </p:nvSpPr>
            <p:spPr bwMode="auto">
              <a:xfrm>
                <a:off x="403" y="2794"/>
                <a:ext cx="230" cy="230"/>
              </a:xfrm>
              <a:prstGeom prst="ellipse">
                <a:avLst/>
              </a:prstGeom>
              <a:noFill/>
              <a:ln w="12700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r>
                  <a:rPr lang="en-US" altLang="en-US" b="1" dirty="0"/>
                  <a:t>2</a:t>
                </a:r>
              </a:p>
            </p:txBody>
          </p:sp>
          <p:sp>
            <p:nvSpPr>
              <p:cNvPr id="48157" name="Oval 17"/>
              <p:cNvSpPr>
                <a:spLocks noChangeArrowheads="1"/>
              </p:cNvSpPr>
              <p:nvPr/>
            </p:nvSpPr>
            <p:spPr bwMode="auto">
              <a:xfrm>
                <a:off x="403" y="1930"/>
                <a:ext cx="230" cy="230"/>
              </a:xfrm>
              <a:prstGeom prst="ellipse">
                <a:avLst/>
              </a:prstGeom>
              <a:noFill/>
              <a:ln w="12700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r>
                  <a:rPr lang="en-US" altLang="en-US" b="1" dirty="0"/>
                  <a:t>1</a:t>
                </a:r>
              </a:p>
            </p:txBody>
          </p:sp>
        </p:grpSp>
        <p:sp>
          <p:nvSpPr>
            <p:cNvPr id="48152" name="Line 38"/>
            <p:cNvSpPr>
              <a:spLocks noChangeShapeType="1"/>
            </p:cNvSpPr>
            <p:nvPr/>
          </p:nvSpPr>
          <p:spPr bwMode="auto">
            <a:xfrm>
              <a:off x="1148" y="2646"/>
              <a:ext cx="71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8153" name="Freeform 43"/>
            <p:cNvSpPr>
              <a:spLocks noChangeAspect="1"/>
            </p:cNvSpPr>
            <p:nvPr/>
          </p:nvSpPr>
          <p:spPr bwMode="auto">
            <a:xfrm>
              <a:off x="1112" y="1999"/>
              <a:ext cx="822" cy="650"/>
            </a:xfrm>
            <a:custGeom>
              <a:avLst/>
              <a:gdLst>
                <a:gd name="T0" fmla="*/ 0 w 822"/>
                <a:gd name="T1" fmla="*/ 2322 h 564"/>
                <a:gd name="T2" fmla="*/ 9 w 822"/>
                <a:gd name="T3" fmla="*/ 1861 h 564"/>
                <a:gd name="T4" fmla="*/ 33 w 822"/>
                <a:gd name="T5" fmla="*/ 1177 h 564"/>
                <a:gd name="T6" fmla="*/ 105 w 822"/>
                <a:gd name="T7" fmla="*/ 462 h 564"/>
                <a:gd name="T8" fmla="*/ 150 w 822"/>
                <a:gd name="T9" fmla="*/ 211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35 h 564"/>
                <a:gd name="T22" fmla="*/ 708 w 822"/>
                <a:gd name="T23" fmla="*/ 425 h 564"/>
                <a:gd name="T24" fmla="*/ 750 w 822"/>
                <a:gd name="T25" fmla="*/ 756 h 564"/>
                <a:gd name="T26" fmla="*/ 795 w 822"/>
                <a:gd name="T27" fmla="*/ 1292 h 564"/>
                <a:gd name="T28" fmla="*/ 822 w 822"/>
                <a:gd name="T29" fmla="*/ 2045 h 564"/>
                <a:gd name="T30" fmla="*/ 819 w 822"/>
                <a:gd name="T31" fmla="*/ 2333 h 564"/>
                <a:gd name="T32" fmla="*/ 0 w 822"/>
                <a:gd name="T33" fmla="*/ 2322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8154" name="Freeform 44"/>
            <p:cNvSpPr>
              <a:spLocks noChangeAspect="1"/>
            </p:cNvSpPr>
            <p:nvPr/>
          </p:nvSpPr>
          <p:spPr bwMode="auto">
            <a:xfrm flipV="1">
              <a:off x="1111" y="2647"/>
              <a:ext cx="822" cy="651"/>
            </a:xfrm>
            <a:custGeom>
              <a:avLst/>
              <a:gdLst>
                <a:gd name="T0" fmla="*/ 0 w 822"/>
                <a:gd name="T1" fmla="*/ 2356 h 564"/>
                <a:gd name="T2" fmla="*/ 9 w 822"/>
                <a:gd name="T3" fmla="*/ 1886 h 564"/>
                <a:gd name="T4" fmla="*/ 33 w 822"/>
                <a:gd name="T5" fmla="*/ 1198 h 564"/>
                <a:gd name="T6" fmla="*/ 105 w 822"/>
                <a:gd name="T7" fmla="*/ 465 h 564"/>
                <a:gd name="T8" fmla="*/ 150 w 822"/>
                <a:gd name="T9" fmla="*/ 214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41 h 564"/>
                <a:gd name="T22" fmla="*/ 708 w 822"/>
                <a:gd name="T23" fmla="*/ 428 h 564"/>
                <a:gd name="T24" fmla="*/ 750 w 822"/>
                <a:gd name="T25" fmla="*/ 770 h 564"/>
                <a:gd name="T26" fmla="*/ 795 w 822"/>
                <a:gd name="T27" fmla="*/ 1310 h 564"/>
                <a:gd name="T28" fmla="*/ 822 w 822"/>
                <a:gd name="T29" fmla="*/ 2074 h 564"/>
                <a:gd name="T30" fmla="*/ 819 w 822"/>
                <a:gd name="T31" fmla="*/ 2366 h 564"/>
                <a:gd name="T32" fmla="*/ 0 w 822"/>
                <a:gd name="T33" fmla="*/ 2356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8155" name="Text Box 45"/>
            <p:cNvSpPr txBox="1">
              <a:spLocks noChangeArrowheads="1"/>
            </p:cNvSpPr>
            <p:nvPr/>
          </p:nvSpPr>
          <p:spPr bwMode="auto">
            <a:xfrm>
              <a:off x="1371" y="2487"/>
              <a:ext cx="27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B</a:t>
              </a:r>
            </a:p>
          </p:txBody>
        </p:sp>
      </p:grpSp>
      <p:grpSp>
        <p:nvGrpSpPr>
          <p:cNvPr id="48132" name="Group 61"/>
          <p:cNvGrpSpPr>
            <a:grpSpLocks/>
          </p:cNvGrpSpPr>
          <p:nvPr/>
        </p:nvGrpSpPr>
        <p:grpSpPr bwMode="auto">
          <a:xfrm>
            <a:off x="5062538" y="2057400"/>
            <a:ext cx="3124200" cy="3657600"/>
            <a:chOff x="3189" y="1296"/>
            <a:chExt cx="1968" cy="2304"/>
          </a:xfrm>
        </p:grpSpPr>
        <p:sp>
          <p:nvSpPr>
            <p:cNvPr id="48133" name="AutoShape 20" descr="Granite"/>
            <p:cNvSpPr>
              <a:spLocks noChangeAspect="1" noChangeArrowheads="1"/>
            </p:cNvSpPr>
            <p:nvPr/>
          </p:nvSpPr>
          <p:spPr bwMode="auto">
            <a:xfrm>
              <a:off x="3842" y="3079"/>
              <a:ext cx="1263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8134" name="AutoShape 21" descr="Granite"/>
            <p:cNvSpPr>
              <a:spLocks noChangeAspect="1" noChangeArrowheads="1"/>
            </p:cNvSpPr>
            <p:nvPr/>
          </p:nvSpPr>
          <p:spPr bwMode="auto">
            <a:xfrm>
              <a:off x="3535" y="3336"/>
              <a:ext cx="1362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8135" name="AutoShape 22"/>
            <p:cNvSpPr>
              <a:spLocks noChangeAspect="1" noChangeArrowheads="1"/>
            </p:cNvSpPr>
            <p:nvPr/>
          </p:nvSpPr>
          <p:spPr bwMode="auto">
            <a:xfrm>
              <a:off x="3480" y="2257"/>
              <a:ext cx="1641" cy="1246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8136" name="Rectangle 23"/>
            <p:cNvSpPr>
              <a:spLocks noChangeAspect="1" noChangeArrowheads="1"/>
            </p:cNvSpPr>
            <p:nvPr/>
          </p:nvSpPr>
          <p:spPr bwMode="auto">
            <a:xfrm>
              <a:off x="3477" y="3443"/>
              <a:ext cx="1256" cy="59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8137" name="AutoShape 24"/>
            <p:cNvSpPr>
              <a:spLocks noChangeAspect="1" noChangeArrowheads="1"/>
            </p:cNvSpPr>
            <p:nvPr/>
          </p:nvSpPr>
          <p:spPr bwMode="auto">
            <a:xfrm>
              <a:off x="3480" y="1398"/>
              <a:ext cx="1641" cy="1246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8138" name="Text Box 29"/>
            <p:cNvSpPr txBox="1">
              <a:spLocks noChangeAspect="1" noChangeArrowheads="1"/>
            </p:cNvSpPr>
            <p:nvPr/>
          </p:nvSpPr>
          <p:spPr bwMode="auto">
            <a:xfrm>
              <a:off x="4453" y="2692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grpSp>
          <p:nvGrpSpPr>
            <p:cNvPr id="48139" name="Group 30"/>
            <p:cNvGrpSpPr>
              <a:grpSpLocks/>
            </p:cNvGrpSpPr>
            <p:nvPr/>
          </p:nvGrpSpPr>
          <p:grpSpPr bwMode="auto">
            <a:xfrm>
              <a:off x="3189" y="2097"/>
              <a:ext cx="230" cy="1094"/>
              <a:chOff x="403" y="1930"/>
              <a:chExt cx="230" cy="1094"/>
            </a:xfrm>
          </p:grpSpPr>
          <p:sp>
            <p:nvSpPr>
              <p:cNvPr id="48146" name="Oval 31"/>
              <p:cNvSpPr>
                <a:spLocks noChangeArrowheads="1"/>
              </p:cNvSpPr>
              <p:nvPr/>
            </p:nvSpPr>
            <p:spPr bwMode="auto">
              <a:xfrm>
                <a:off x="403" y="2794"/>
                <a:ext cx="230" cy="230"/>
              </a:xfrm>
              <a:prstGeom prst="ellipse">
                <a:avLst/>
              </a:prstGeom>
              <a:noFill/>
              <a:ln w="12700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r>
                  <a:rPr lang="en-US" altLang="en-US" b="1" dirty="0"/>
                  <a:t>1</a:t>
                </a:r>
              </a:p>
            </p:txBody>
          </p:sp>
          <p:sp>
            <p:nvSpPr>
              <p:cNvPr id="48147" name="Oval 32"/>
              <p:cNvSpPr>
                <a:spLocks noChangeArrowheads="1"/>
              </p:cNvSpPr>
              <p:nvPr/>
            </p:nvSpPr>
            <p:spPr bwMode="auto">
              <a:xfrm>
                <a:off x="403" y="1930"/>
                <a:ext cx="230" cy="230"/>
              </a:xfrm>
              <a:prstGeom prst="ellipse">
                <a:avLst/>
              </a:prstGeom>
              <a:noFill/>
              <a:ln w="12700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r>
                  <a:rPr lang="en-US" altLang="en-US" b="1" dirty="0"/>
                  <a:t>2</a:t>
                </a:r>
              </a:p>
            </p:txBody>
          </p:sp>
        </p:grpSp>
        <p:sp>
          <p:nvSpPr>
            <p:cNvPr id="48140" name="Freeform 51"/>
            <p:cNvSpPr>
              <a:spLocks noChangeAspect="1"/>
            </p:cNvSpPr>
            <p:nvPr/>
          </p:nvSpPr>
          <p:spPr bwMode="auto">
            <a:xfrm flipV="1">
              <a:off x="3709" y="1783"/>
              <a:ext cx="822" cy="651"/>
            </a:xfrm>
            <a:custGeom>
              <a:avLst/>
              <a:gdLst>
                <a:gd name="T0" fmla="*/ 0 w 822"/>
                <a:gd name="T1" fmla="*/ 2356 h 564"/>
                <a:gd name="T2" fmla="*/ 9 w 822"/>
                <a:gd name="T3" fmla="*/ 1886 h 564"/>
                <a:gd name="T4" fmla="*/ 33 w 822"/>
                <a:gd name="T5" fmla="*/ 1198 h 564"/>
                <a:gd name="T6" fmla="*/ 105 w 822"/>
                <a:gd name="T7" fmla="*/ 465 h 564"/>
                <a:gd name="T8" fmla="*/ 150 w 822"/>
                <a:gd name="T9" fmla="*/ 214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41 h 564"/>
                <a:gd name="T22" fmla="*/ 708 w 822"/>
                <a:gd name="T23" fmla="*/ 428 h 564"/>
                <a:gd name="T24" fmla="*/ 750 w 822"/>
                <a:gd name="T25" fmla="*/ 770 h 564"/>
                <a:gd name="T26" fmla="*/ 795 w 822"/>
                <a:gd name="T27" fmla="*/ 1310 h 564"/>
                <a:gd name="T28" fmla="*/ 822 w 822"/>
                <a:gd name="T29" fmla="*/ 2074 h 564"/>
                <a:gd name="T30" fmla="*/ 819 w 822"/>
                <a:gd name="T31" fmla="*/ 2366 h 564"/>
                <a:gd name="T32" fmla="*/ 0 w 822"/>
                <a:gd name="T33" fmla="*/ 2356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8141" name="AutoShape 25"/>
            <p:cNvSpPr>
              <a:spLocks noChangeAspect="1" noChangeArrowheads="1"/>
            </p:cNvSpPr>
            <p:nvPr/>
          </p:nvSpPr>
          <p:spPr bwMode="auto">
            <a:xfrm>
              <a:off x="3441" y="1296"/>
              <a:ext cx="1716" cy="495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8142" name="Freeform 52"/>
            <p:cNvSpPr>
              <a:spLocks noChangeAspect="1"/>
            </p:cNvSpPr>
            <p:nvPr/>
          </p:nvSpPr>
          <p:spPr bwMode="auto">
            <a:xfrm>
              <a:off x="3709" y="2804"/>
              <a:ext cx="822" cy="650"/>
            </a:xfrm>
            <a:custGeom>
              <a:avLst/>
              <a:gdLst>
                <a:gd name="T0" fmla="*/ 0 w 822"/>
                <a:gd name="T1" fmla="*/ 2322 h 564"/>
                <a:gd name="T2" fmla="*/ 9 w 822"/>
                <a:gd name="T3" fmla="*/ 1861 h 564"/>
                <a:gd name="T4" fmla="*/ 33 w 822"/>
                <a:gd name="T5" fmla="*/ 1177 h 564"/>
                <a:gd name="T6" fmla="*/ 105 w 822"/>
                <a:gd name="T7" fmla="*/ 462 h 564"/>
                <a:gd name="T8" fmla="*/ 150 w 822"/>
                <a:gd name="T9" fmla="*/ 211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35 h 564"/>
                <a:gd name="T22" fmla="*/ 708 w 822"/>
                <a:gd name="T23" fmla="*/ 425 h 564"/>
                <a:gd name="T24" fmla="*/ 750 w 822"/>
                <a:gd name="T25" fmla="*/ 756 h 564"/>
                <a:gd name="T26" fmla="*/ 795 w 822"/>
                <a:gd name="T27" fmla="*/ 1292 h 564"/>
                <a:gd name="T28" fmla="*/ 822 w 822"/>
                <a:gd name="T29" fmla="*/ 2045 h 564"/>
                <a:gd name="T30" fmla="*/ 819 w 822"/>
                <a:gd name="T31" fmla="*/ 2333 h 564"/>
                <a:gd name="T32" fmla="*/ 0 w 822"/>
                <a:gd name="T33" fmla="*/ 2322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8143" name="Text Box 28"/>
            <p:cNvSpPr txBox="1">
              <a:spLocks noChangeAspect="1" noChangeArrowheads="1"/>
            </p:cNvSpPr>
            <p:nvPr/>
          </p:nvSpPr>
          <p:spPr bwMode="auto">
            <a:xfrm>
              <a:off x="3496" y="2692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48144" name="Text Box 53"/>
            <p:cNvSpPr txBox="1">
              <a:spLocks noChangeArrowheads="1"/>
            </p:cNvSpPr>
            <p:nvPr/>
          </p:nvSpPr>
          <p:spPr bwMode="auto">
            <a:xfrm>
              <a:off x="3983" y="1945"/>
              <a:ext cx="27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B</a:t>
              </a:r>
            </a:p>
          </p:txBody>
        </p:sp>
        <p:sp>
          <p:nvSpPr>
            <p:cNvPr id="48145" name="Text Box 54"/>
            <p:cNvSpPr txBox="1">
              <a:spLocks noChangeArrowheads="1"/>
            </p:cNvSpPr>
            <p:nvPr/>
          </p:nvSpPr>
          <p:spPr bwMode="auto">
            <a:xfrm>
              <a:off x="3983" y="2952"/>
              <a:ext cx="27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1418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http://ecx.images-amazon.com/images/I/51FogpAjiNL._SY344_BO1,204,203,200_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680287"/>
            <a:ext cx="3733800" cy="5497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http://www.ohiostatebeekeepers.org/wp-content/uploads/2013/03/larry-conne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9976" y="1272908"/>
            <a:ext cx="3690937" cy="43121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37595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5550" y="406398"/>
            <a:ext cx="8372901" cy="914400"/>
          </a:xfrm>
        </p:spPr>
        <p:txBody>
          <a:bodyPr/>
          <a:lstStyle/>
          <a:p>
            <a:r>
              <a:rPr lang="en-US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Keys to Solid Beekeeping</a:t>
            </a:r>
            <a:endParaRPr lang="en-US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2950" y="1727196"/>
            <a:ext cx="7478100" cy="4724406"/>
          </a:xfrm>
        </p:spPr>
        <p:txBody>
          <a:bodyPr>
            <a:normAutofit lnSpcReduction="10000"/>
          </a:bodyPr>
          <a:lstStyle/>
          <a:p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Constantly evaluate honey productions from bee yards</a:t>
            </a:r>
          </a:p>
          <a:p>
            <a:endParaRPr lang="en-US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Push your mean honey production to be better all of the time</a:t>
            </a:r>
          </a:p>
          <a:p>
            <a:endParaRPr lang="en-US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Understand that colony loss is a reality – accept that 25% loss may be normal</a:t>
            </a:r>
          </a:p>
          <a:p>
            <a:endParaRPr lang="en-US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increases (splits) to either keep number of colonies stable through time, or to increase the size of your operation</a:t>
            </a: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039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835925"/>
            <a:ext cx="8229600" cy="914400"/>
          </a:xfrm>
        </p:spPr>
        <p:txBody>
          <a:bodyPr/>
          <a:lstStyle/>
          <a:p>
            <a:r>
              <a:rPr lang="en-US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Definitions</a:t>
            </a:r>
            <a:endParaRPr lang="en-US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586250"/>
            <a:ext cx="8229600" cy="3435824"/>
          </a:xfrm>
        </p:spPr>
        <p:txBody>
          <a:bodyPr>
            <a:normAutofit/>
          </a:bodyPr>
          <a:lstStyle/>
          <a:p>
            <a:r>
              <a:rPr lang="en-US" sz="2400" b="1" dirty="0" smtClean="0">
                <a:solidFill>
                  <a:schemeClr val="tx1"/>
                </a:solidFill>
              </a:rPr>
              <a:t>A </a:t>
            </a:r>
            <a:r>
              <a:rPr lang="en-US" sz="2400" b="1" u="sng" dirty="0" smtClean="0">
                <a:solidFill>
                  <a:schemeClr val="tx1"/>
                </a:solidFill>
              </a:rPr>
              <a:t>split</a:t>
            </a:r>
            <a:r>
              <a:rPr lang="en-US" sz="2400" b="1" dirty="0" smtClean="0">
                <a:solidFill>
                  <a:schemeClr val="tx1"/>
                </a:solidFill>
              </a:rPr>
              <a:t> is separating the two hive bodies from a colony to make two colonies</a:t>
            </a:r>
          </a:p>
          <a:p>
            <a:endParaRPr lang="en-US" sz="2400" b="1" dirty="0">
              <a:solidFill>
                <a:schemeClr val="tx1"/>
              </a:solidFill>
            </a:endParaRPr>
          </a:p>
          <a:p>
            <a:r>
              <a:rPr lang="en-US" sz="2400" b="1" dirty="0" smtClean="0">
                <a:solidFill>
                  <a:schemeClr val="tx1"/>
                </a:solidFill>
              </a:rPr>
              <a:t>A </a:t>
            </a:r>
            <a:r>
              <a:rPr lang="en-US" sz="2400" b="1" u="sng" dirty="0" smtClean="0">
                <a:solidFill>
                  <a:schemeClr val="tx1"/>
                </a:solidFill>
              </a:rPr>
              <a:t>nuc</a:t>
            </a:r>
            <a:r>
              <a:rPr lang="en-US" sz="2400" b="1" dirty="0" smtClean="0">
                <a:solidFill>
                  <a:schemeClr val="tx1"/>
                </a:solidFill>
              </a:rPr>
              <a:t> is a fully balanced but miniature colony</a:t>
            </a:r>
          </a:p>
          <a:p>
            <a:endParaRPr lang="en-US" sz="2400" b="1" dirty="0">
              <a:solidFill>
                <a:schemeClr val="tx1"/>
              </a:solidFill>
            </a:endParaRPr>
          </a:p>
          <a:p>
            <a:r>
              <a:rPr lang="en-US" sz="2400" b="1" dirty="0" smtClean="0">
                <a:solidFill>
                  <a:schemeClr val="tx1"/>
                </a:solidFill>
              </a:rPr>
              <a:t>An </a:t>
            </a:r>
            <a:r>
              <a:rPr lang="en-US" sz="2400" b="1" u="sng" dirty="0" smtClean="0">
                <a:solidFill>
                  <a:schemeClr val="tx1"/>
                </a:solidFill>
              </a:rPr>
              <a:t>increase</a:t>
            </a:r>
            <a:r>
              <a:rPr lang="en-US" sz="2400" b="1" dirty="0" smtClean="0">
                <a:solidFill>
                  <a:schemeClr val="tx1"/>
                </a:solidFill>
              </a:rPr>
              <a:t> is simply adding to the number of colonies that you manage</a:t>
            </a:r>
            <a:endParaRPr lang="en-US" sz="24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021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82706"/>
            <a:ext cx="8229600" cy="914400"/>
          </a:xfrm>
        </p:spPr>
        <p:txBody>
          <a:bodyPr/>
          <a:lstStyle/>
          <a:p>
            <a:r>
              <a:rPr lang="en-US" sz="3600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Why Make Splits and Nucs?</a:t>
            </a:r>
            <a:endParaRPr lang="en-US" sz="3600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16173" y="2079812"/>
            <a:ext cx="6711654" cy="4195481"/>
          </a:xfrm>
        </p:spPr>
        <p:txBody>
          <a:bodyPr>
            <a:noAutofit/>
          </a:bodyPr>
          <a:lstStyle/>
          <a:p>
            <a:r>
              <a:rPr lang="en-US" sz="2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 grow your business</a:t>
            </a:r>
          </a:p>
          <a:p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2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 replace winter losses</a:t>
            </a:r>
          </a:p>
          <a:p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2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Foolproof requeening</a:t>
            </a:r>
          </a:p>
          <a:p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2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Management tool for swarm prevention</a:t>
            </a:r>
          </a:p>
          <a:p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2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Queen rearing / mating nuc</a:t>
            </a:r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58512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06398"/>
            <a:ext cx="8229600" cy="914400"/>
          </a:xfrm>
        </p:spPr>
        <p:txBody>
          <a:bodyPr/>
          <a:lstStyle/>
          <a:p>
            <a:r>
              <a:rPr lang="en-US" sz="3600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Things Needed to Make Splits</a:t>
            </a:r>
            <a:endParaRPr lang="en-US" sz="3600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2950" y="1727196"/>
            <a:ext cx="7478100" cy="4724406"/>
          </a:xfrm>
        </p:spPr>
        <p:txBody>
          <a:bodyPr>
            <a:normAutofit fontScale="92500" lnSpcReduction="20000"/>
          </a:bodyPr>
          <a:lstStyle/>
          <a:p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Strong and productive colonies (A and B students) coming out of the winter are kept as your honey primary producing colonies (manage these for swarming)</a:t>
            </a:r>
          </a:p>
          <a:p>
            <a:endParaRPr lang="en-US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Poorer colonies – your C students and lower are all candidates for splits</a:t>
            </a:r>
          </a:p>
          <a:p>
            <a:endParaRPr lang="en-US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Queens or queen cells</a:t>
            </a:r>
          </a:p>
          <a:p>
            <a:endParaRPr lang="en-US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Nucleus hive bodies (or other hive sizes)</a:t>
            </a:r>
          </a:p>
          <a:p>
            <a:endParaRPr lang="en-US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 location for new nucs that is far from source yard (&gt; 3 miles)</a:t>
            </a:r>
          </a:p>
          <a:p>
            <a:endParaRPr lang="en-US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n-US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0189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57198"/>
            <a:ext cx="8229600" cy="914400"/>
          </a:xfrm>
        </p:spPr>
        <p:txBody>
          <a:bodyPr/>
          <a:lstStyle/>
          <a:p>
            <a:r>
              <a:rPr lang="en-US" sz="3600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Basic Rules to Making Nucs</a:t>
            </a:r>
            <a:endParaRPr lang="en-US" sz="3600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16173" y="1828796"/>
            <a:ext cx="6711654" cy="4572006"/>
          </a:xfrm>
        </p:spPr>
        <p:txBody>
          <a:bodyPr>
            <a:noAutofit/>
          </a:bodyPr>
          <a:lstStyle/>
          <a:p>
            <a:r>
              <a:rPr lang="en-US" sz="2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Make them in middle of the day when field bees are out of the hive</a:t>
            </a:r>
          </a:p>
          <a:p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2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Keep the nuc in progress protected from the sun to avoid baking uncapped brood</a:t>
            </a:r>
          </a:p>
          <a:p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2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a minimum amount of smoke</a:t>
            </a:r>
          </a:p>
          <a:p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2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Nucs should have reduced entrances and/or robber screens</a:t>
            </a:r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50137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3855" y="300248"/>
            <a:ext cx="7516290" cy="1004745"/>
          </a:xfrm>
        </p:spPr>
        <p:txBody>
          <a:bodyPr/>
          <a:lstStyle/>
          <a:p>
            <a:r>
              <a:rPr lang="en-US" sz="3600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Up to 4 Nucs from One Colony</a:t>
            </a:r>
            <a:endParaRPr lang="en-US" sz="3600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040" y="1584024"/>
            <a:ext cx="3352800" cy="5082031"/>
          </a:xfrm>
        </p:spPr>
      </p:pic>
      <p:sp>
        <p:nvSpPr>
          <p:cNvPr id="5" name="TextBox 4"/>
          <p:cNvSpPr txBox="1"/>
          <p:nvPr/>
        </p:nvSpPr>
        <p:spPr>
          <a:xfrm>
            <a:off x="4178743" y="3000194"/>
            <a:ext cx="480148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 frame of brood for mating nuc</a:t>
            </a:r>
          </a:p>
          <a:p>
            <a:pPr algn="l"/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l"/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 frames of brood for an increase colony</a:t>
            </a:r>
          </a:p>
          <a:p>
            <a:pPr algn="l"/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l"/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frames to make a split that should </a:t>
            </a:r>
          </a:p>
          <a:p>
            <a:pPr algn="l"/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produce honey 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1799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5086" y="171155"/>
            <a:ext cx="7055380" cy="893205"/>
          </a:xfrm>
        </p:spPr>
        <p:txBody>
          <a:bodyPr/>
          <a:lstStyle/>
          <a:p>
            <a:r>
              <a:rPr lang="en-US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Texas Set-Off Splits</a:t>
            </a:r>
            <a:endParaRPr lang="en-US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76" y="1371600"/>
            <a:ext cx="5181600" cy="510235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510280" y="2133600"/>
            <a:ext cx="3429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colonies of varying strength in the spring time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270304" y="4086761"/>
            <a:ext cx="395557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arrangement after workup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 each box has 3 frames brood, 3 frames of honey/pollen, and excluders used to pin queen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29103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Dade - plate 2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500" y="381000"/>
            <a:ext cx="3452813" cy="609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5" name="Group 15"/>
          <p:cNvGrpSpPr>
            <a:grpSpLocks/>
          </p:cNvGrpSpPr>
          <p:nvPr/>
        </p:nvGrpSpPr>
        <p:grpSpPr bwMode="auto">
          <a:xfrm>
            <a:off x="5106988" y="511175"/>
            <a:ext cx="3211512" cy="5835650"/>
            <a:chOff x="2746" y="0"/>
            <a:chExt cx="2023" cy="3676"/>
          </a:xfrm>
        </p:grpSpPr>
        <p:grpSp>
          <p:nvGrpSpPr>
            <p:cNvPr id="38916" name="Group 13"/>
            <p:cNvGrpSpPr>
              <a:grpSpLocks noChangeAspect="1"/>
            </p:cNvGrpSpPr>
            <p:nvPr/>
          </p:nvGrpSpPr>
          <p:grpSpPr bwMode="auto">
            <a:xfrm>
              <a:off x="2748" y="0"/>
              <a:ext cx="2021" cy="2752"/>
              <a:chOff x="2748" y="0"/>
              <a:chExt cx="2526" cy="3440"/>
            </a:xfrm>
          </p:grpSpPr>
          <p:pic>
            <p:nvPicPr>
              <p:cNvPr id="38920" name="Picture 7" descr="1-bee-G"/>
              <p:cNvPicPr preferRelativeResize="0"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6" y="2288"/>
                <a:ext cx="1248" cy="11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8921" name="Group 12"/>
              <p:cNvGrpSpPr>
                <a:grpSpLocks noChangeAspect="1"/>
              </p:cNvGrpSpPr>
              <p:nvPr/>
            </p:nvGrpSpPr>
            <p:grpSpPr bwMode="auto">
              <a:xfrm>
                <a:off x="2748" y="0"/>
                <a:ext cx="2524" cy="3440"/>
                <a:chOff x="2748" y="0"/>
                <a:chExt cx="2524" cy="3440"/>
              </a:xfrm>
            </p:grpSpPr>
            <p:grpSp>
              <p:nvGrpSpPr>
                <p:cNvPr id="38922" name="Group 11"/>
                <p:cNvGrpSpPr>
                  <a:grpSpLocks noChangeAspect="1"/>
                </p:cNvGrpSpPr>
                <p:nvPr/>
              </p:nvGrpSpPr>
              <p:grpSpPr bwMode="auto">
                <a:xfrm>
                  <a:off x="2748" y="0"/>
                  <a:ext cx="2524" cy="2308"/>
                  <a:chOff x="2756" y="0"/>
                  <a:chExt cx="2524" cy="2308"/>
                </a:xfrm>
              </p:grpSpPr>
              <p:pic>
                <p:nvPicPr>
                  <p:cNvPr id="38924" name="Picture 3" descr="1-bee-A"/>
                  <p:cNvPicPr preferRelativeResize="0">
                    <a:picLocks noChangeAspect="1" noChangeArrowheads="1"/>
                  </p:cNvPicPr>
                  <p:nvPr/>
                </p:nvPicPr>
                <p:blipFill>
                  <a:blip r:embed="rId4" cstate="print">
                    <a:lum bright="-12000" contrast="18000"/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6" y="0"/>
                    <a:ext cx="1261" cy="1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8925" name="Picture 4" descr="1-bee-B"/>
                  <p:cNvPicPr preferRelativeResize="0"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017" y="0"/>
                    <a:ext cx="1263" cy="1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8926" name="Picture 5" descr="1-bee-C"/>
                  <p:cNvPicPr preferRelativeResize="0">
                    <a:picLocks noChangeAspect="1" noChangeArrowheads="1"/>
                  </p:cNvPicPr>
                  <p:nvPr/>
                </p:nvPicPr>
                <p:blipFill>
                  <a:blip r:embed="rId6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6" y="1146"/>
                    <a:ext cx="1261" cy="1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2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8927" name="Picture 6" descr="1-bee-D"/>
                  <p:cNvPicPr preferRelativeResize="0"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019" y="1159"/>
                    <a:ext cx="1261" cy="1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pic>
              <p:nvPicPr>
                <p:cNvPr id="38923" name="Picture 8" descr="1-bee-F"/>
                <p:cNvPicPr preferRelativeResize="0"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48" y="2288"/>
                  <a:ext cx="1262" cy="11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bg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38917" name="Group 14"/>
            <p:cNvGrpSpPr>
              <a:grpSpLocks noChangeAspect="1"/>
            </p:cNvGrpSpPr>
            <p:nvPr/>
          </p:nvGrpSpPr>
          <p:grpSpPr bwMode="auto">
            <a:xfrm>
              <a:off x="2746" y="2754"/>
              <a:ext cx="2021" cy="922"/>
              <a:chOff x="2803" y="3128"/>
              <a:chExt cx="2524" cy="1152"/>
            </a:xfrm>
          </p:grpSpPr>
          <p:pic>
            <p:nvPicPr>
              <p:cNvPr id="38918" name="Picture 9" descr="1-bee-J"/>
              <p:cNvPicPr preferRelativeResize="0"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03" y="3128"/>
                <a:ext cx="1262" cy="11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919" name="Picture 10" descr="1-bee-L"/>
              <p:cNvPicPr preferRelativeResize="0"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6" y="3128"/>
                <a:ext cx="1261" cy="11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bg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150206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57819"/>
            <a:ext cx="5181600" cy="5318760"/>
          </a:xfrm>
          <a:prstGeom prst="rect">
            <a:avLst/>
          </a:prstGeom>
        </p:spPr>
      </p:pic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871182" y="165002"/>
            <a:ext cx="7055380" cy="952429"/>
          </a:xfrm>
        </p:spPr>
        <p:txBody>
          <a:bodyPr/>
          <a:lstStyle/>
          <a:p>
            <a:r>
              <a:rPr lang="en-US" b="1" dirty="0" smtClean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Texas Set-Off Splits</a:t>
            </a:r>
            <a:endParaRPr lang="en-US" b="1" dirty="0">
              <a:solidFill>
                <a:schemeClr val="accent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715000" y="1905252"/>
            <a:ext cx="3429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Night after workup:  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all boxes placed onto bottom boards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562600" y="4724399"/>
            <a:ext cx="326750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Next day: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caged queens placed into queenless units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00924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en-US" b="1" dirty="0" smtClean="0">
                <a:solidFill>
                  <a:schemeClr val="tx1"/>
                </a:solidFill>
              </a:rPr>
              <a:t>Honey Production</a:t>
            </a:r>
          </a:p>
        </p:txBody>
      </p:sp>
    </p:spTree>
    <p:extLst>
      <p:ext uri="{BB962C8B-B14F-4D97-AF65-F5344CB8AC3E}">
        <p14:creationId xmlns:p14="http://schemas.microsoft.com/office/powerpoint/2010/main" val="3590465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oup 43"/>
          <p:cNvGrpSpPr>
            <a:grpSpLocks/>
          </p:cNvGrpSpPr>
          <p:nvPr/>
        </p:nvGrpSpPr>
        <p:grpSpPr bwMode="auto">
          <a:xfrm>
            <a:off x="1654175" y="1525588"/>
            <a:ext cx="5834063" cy="4389437"/>
            <a:chOff x="1042" y="961"/>
            <a:chExt cx="3675" cy="2765"/>
          </a:xfrm>
        </p:grpSpPr>
        <p:grpSp>
          <p:nvGrpSpPr>
            <p:cNvPr id="52228" name="Group 36"/>
            <p:cNvGrpSpPr>
              <a:grpSpLocks/>
            </p:cNvGrpSpPr>
            <p:nvPr/>
          </p:nvGrpSpPr>
          <p:grpSpPr bwMode="auto">
            <a:xfrm>
              <a:off x="1042" y="1422"/>
              <a:ext cx="1716" cy="2304"/>
              <a:chOff x="1020" y="1296"/>
              <a:chExt cx="1716" cy="2304"/>
            </a:xfrm>
          </p:grpSpPr>
          <p:grpSp>
            <p:nvGrpSpPr>
              <p:cNvPr id="52245" name="Group 5"/>
              <p:cNvGrpSpPr>
                <a:grpSpLocks/>
              </p:cNvGrpSpPr>
              <p:nvPr/>
            </p:nvGrpSpPr>
            <p:grpSpPr bwMode="auto">
              <a:xfrm>
                <a:off x="1020" y="1296"/>
                <a:ext cx="1716" cy="2304"/>
                <a:chOff x="799" y="1128"/>
                <a:chExt cx="1716" cy="2304"/>
              </a:xfrm>
            </p:grpSpPr>
            <p:sp>
              <p:nvSpPr>
                <p:cNvPr id="52252" name="AutoShape 6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200" y="2911"/>
                  <a:ext cx="1263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52253" name="AutoShape 7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893" y="3168"/>
                  <a:ext cx="1362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52254" name="AutoShape 8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2089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52255" name="Rectangle 9"/>
                <p:cNvSpPr>
                  <a:spLocks noChangeAspect="1" noChangeArrowheads="1"/>
                </p:cNvSpPr>
                <p:nvPr/>
              </p:nvSpPr>
              <p:spPr bwMode="auto">
                <a:xfrm>
                  <a:off x="835" y="3275"/>
                  <a:ext cx="1256" cy="59"/>
                </a:xfrm>
                <a:prstGeom prst="rect">
                  <a:avLst/>
                </a:prstGeom>
                <a:solidFill>
                  <a:srgbClr val="000000"/>
                </a:solidFill>
                <a:ln w="9525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52256" name="AutoShape 10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1230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  <p:sp>
              <p:nvSpPr>
                <p:cNvPr id="52257" name="AutoShape 11"/>
                <p:cNvSpPr>
                  <a:spLocks noChangeAspect="1" noChangeArrowheads="1"/>
                </p:cNvSpPr>
                <p:nvPr/>
              </p:nvSpPr>
              <p:spPr bwMode="auto">
                <a:xfrm>
                  <a:off x="799" y="1128"/>
                  <a:ext cx="1716" cy="495"/>
                </a:xfrm>
                <a:prstGeom prst="cube">
                  <a:avLst>
                    <a:gd name="adj" fmla="val 79931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en-US" altLang="en-US" dirty="0"/>
                </a:p>
              </p:txBody>
            </p:sp>
          </p:grpSp>
          <p:sp>
            <p:nvSpPr>
              <p:cNvPr id="52246" name="Text Box 12"/>
              <p:cNvSpPr txBox="1">
                <a:spLocks noChangeAspect="1" noChangeArrowheads="1"/>
              </p:cNvSpPr>
              <p:nvPr/>
            </p:nvSpPr>
            <p:spPr bwMode="auto">
              <a:xfrm>
                <a:off x="1048" y="1843"/>
                <a:ext cx="2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800" b="1" dirty="0"/>
                  <a:t>H</a:t>
                </a:r>
              </a:p>
            </p:txBody>
          </p:sp>
          <p:sp>
            <p:nvSpPr>
              <p:cNvPr id="52247" name="Text Box 13"/>
              <p:cNvSpPr txBox="1">
                <a:spLocks noChangeAspect="1" noChangeArrowheads="1"/>
              </p:cNvSpPr>
              <p:nvPr/>
            </p:nvSpPr>
            <p:spPr bwMode="auto">
              <a:xfrm>
                <a:off x="2005" y="1843"/>
                <a:ext cx="2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800" b="1" dirty="0"/>
                  <a:t>H</a:t>
                </a:r>
              </a:p>
            </p:txBody>
          </p:sp>
          <p:sp>
            <p:nvSpPr>
              <p:cNvPr id="52248" name="Line 17"/>
              <p:cNvSpPr>
                <a:spLocks noChangeShapeType="1"/>
              </p:cNvSpPr>
              <p:nvPr/>
            </p:nvSpPr>
            <p:spPr bwMode="auto">
              <a:xfrm>
                <a:off x="1300" y="2646"/>
                <a:ext cx="7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52249" name="Freeform 18"/>
              <p:cNvSpPr>
                <a:spLocks noChangeAspect="1"/>
              </p:cNvSpPr>
              <p:nvPr/>
            </p:nvSpPr>
            <p:spPr bwMode="auto">
              <a:xfrm>
                <a:off x="1264" y="1999"/>
                <a:ext cx="822" cy="650"/>
              </a:xfrm>
              <a:custGeom>
                <a:avLst/>
                <a:gdLst>
                  <a:gd name="T0" fmla="*/ 0 w 822"/>
                  <a:gd name="T1" fmla="*/ 2322 h 564"/>
                  <a:gd name="T2" fmla="*/ 9 w 822"/>
                  <a:gd name="T3" fmla="*/ 1861 h 564"/>
                  <a:gd name="T4" fmla="*/ 33 w 822"/>
                  <a:gd name="T5" fmla="*/ 1177 h 564"/>
                  <a:gd name="T6" fmla="*/ 105 w 822"/>
                  <a:gd name="T7" fmla="*/ 462 h 564"/>
                  <a:gd name="T8" fmla="*/ 150 w 822"/>
                  <a:gd name="T9" fmla="*/ 211 h 564"/>
                  <a:gd name="T10" fmla="*/ 219 w 822"/>
                  <a:gd name="T11" fmla="*/ 103 h 564"/>
                  <a:gd name="T12" fmla="*/ 309 w 822"/>
                  <a:gd name="T13" fmla="*/ 24 h 564"/>
                  <a:gd name="T14" fmla="*/ 420 w 822"/>
                  <a:gd name="T15" fmla="*/ 0 h 564"/>
                  <a:gd name="T16" fmla="*/ 537 w 822"/>
                  <a:gd name="T17" fmla="*/ 50 h 564"/>
                  <a:gd name="T18" fmla="*/ 633 w 822"/>
                  <a:gd name="T19" fmla="*/ 163 h 564"/>
                  <a:gd name="T20" fmla="*/ 675 w 822"/>
                  <a:gd name="T21" fmla="*/ 235 h 564"/>
                  <a:gd name="T22" fmla="*/ 708 w 822"/>
                  <a:gd name="T23" fmla="*/ 425 h 564"/>
                  <a:gd name="T24" fmla="*/ 750 w 822"/>
                  <a:gd name="T25" fmla="*/ 756 h 564"/>
                  <a:gd name="T26" fmla="*/ 795 w 822"/>
                  <a:gd name="T27" fmla="*/ 1292 h 564"/>
                  <a:gd name="T28" fmla="*/ 822 w 822"/>
                  <a:gd name="T29" fmla="*/ 2045 h 564"/>
                  <a:gd name="T30" fmla="*/ 819 w 822"/>
                  <a:gd name="T31" fmla="*/ 2333 h 564"/>
                  <a:gd name="T32" fmla="*/ 0 w 822"/>
                  <a:gd name="T33" fmla="*/ 2322 h 5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2"/>
                  <a:gd name="T52" fmla="*/ 0 h 564"/>
                  <a:gd name="T53" fmla="*/ 822 w 822"/>
                  <a:gd name="T54" fmla="*/ 564 h 5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2" h="564">
                    <a:moveTo>
                      <a:pt x="0" y="561"/>
                    </a:moveTo>
                    <a:lnTo>
                      <a:pt x="9" y="450"/>
                    </a:lnTo>
                    <a:lnTo>
                      <a:pt x="33" y="285"/>
                    </a:lnTo>
                    <a:lnTo>
                      <a:pt x="105" y="111"/>
                    </a:lnTo>
                    <a:lnTo>
                      <a:pt x="150" y="51"/>
                    </a:lnTo>
                    <a:lnTo>
                      <a:pt x="219" y="24"/>
                    </a:lnTo>
                    <a:lnTo>
                      <a:pt x="309" y="6"/>
                    </a:lnTo>
                    <a:lnTo>
                      <a:pt x="420" y="0"/>
                    </a:lnTo>
                    <a:lnTo>
                      <a:pt x="537" y="12"/>
                    </a:lnTo>
                    <a:lnTo>
                      <a:pt x="633" y="39"/>
                    </a:lnTo>
                    <a:lnTo>
                      <a:pt x="675" y="57"/>
                    </a:lnTo>
                    <a:lnTo>
                      <a:pt x="708" y="102"/>
                    </a:lnTo>
                    <a:lnTo>
                      <a:pt x="750" y="183"/>
                    </a:lnTo>
                    <a:lnTo>
                      <a:pt x="795" y="312"/>
                    </a:lnTo>
                    <a:lnTo>
                      <a:pt x="822" y="495"/>
                    </a:lnTo>
                    <a:lnTo>
                      <a:pt x="819" y="564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52250" name="Freeform 19"/>
              <p:cNvSpPr>
                <a:spLocks noChangeAspect="1"/>
              </p:cNvSpPr>
              <p:nvPr/>
            </p:nvSpPr>
            <p:spPr bwMode="auto">
              <a:xfrm flipV="1">
                <a:off x="1263" y="2647"/>
                <a:ext cx="822" cy="651"/>
              </a:xfrm>
              <a:custGeom>
                <a:avLst/>
                <a:gdLst>
                  <a:gd name="T0" fmla="*/ 0 w 822"/>
                  <a:gd name="T1" fmla="*/ 2356 h 564"/>
                  <a:gd name="T2" fmla="*/ 9 w 822"/>
                  <a:gd name="T3" fmla="*/ 1886 h 564"/>
                  <a:gd name="T4" fmla="*/ 33 w 822"/>
                  <a:gd name="T5" fmla="*/ 1198 h 564"/>
                  <a:gd name="T6" fmla="*/ 105 w 822"/>
                  <a:gd name="T7" fmla="*/ 465 h 564"/>
                  <a:gd name="T8" fmla="*/ 150 w 822"/>
                  <a:gd name="T9" fmla="*/ 214 h 564"/>
                  <a:gd name="T10" fmla="*/ 219 w 822"/>
                  <a:gd name="T11" fmla="*/ 103 h 564"/>
                  <a:gd name="T12" fmla="*/ 309 w 822"/>
                  <a:gd name="T13" fmla="*/ 24 h 564"/>
                  <a:gd name="T14" fmla="*/ 420 w 822"/>
                  <a:gd name="T15" fmla="*/ 0 h 564"/>
                  <a:gd name="T16" fmla="*/ 537 w 822"/>
                  <a:gd name="T17" fmla="*/ 50 h 564"/>
                  <a:gd name="T18" fmla="*/ 633 w 822"/>
                  <a:gd name="T19" fmla="*/ 163 h 564"/>
                  <a:gd name="T20" fmla="*/ 675 w 822"/>
                  <a:gd name="T21" fmla="*/ 241 h 564"/>
                  <a:gd name="T22" fmla="*/ 708 w 822"/>
                  <a:gd name="T23" fmla="*/ 428 h 564"/>
                  <a:gd name="T24" fmla="*/ 750 w 822"/>
                  <a:gd name="T25" fmla="*/ 770 h 564"/>
                  <a:gd name="T26" fmla="*/ 795 w 822"/>
                  <a:gd name="T27" fmla="*/ 1310 h 564"/>
                  <a:gd name="T28" fmla="*/ 822 w 822"/>
                  <a:gd name="T29" fmla="*/ 2074 h 564"/>
                  <a:gd name="T30" fmla="*/ 819 w 822"/>
                  <a:gd name="T31" fmla="*/ 2366 h 564"/>
                  <a:gd name="T32" fmla="*/ 0 w 822"/>
                  <a:gd name="T33" fmla="*/ 2356 h 5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2"/>
                  <a:gd name="T52" fmla="*/ 0 h 564"/>
                  <a:gd name="T53" fmla="*/ 822 w 822"/>
                  <a:gd name="T54" fmla="*/ 564 h 5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2" h="564">
                    <a:moveTo>
                      <a:pt x="0" y="561"/>
                    </a:moveTo>
                    <a:lnTo>
                      <a:pt x="9" y="450"/>
                    </a:lnTo>
                    <a:lnTo>
                      <a:pt x="33" y="285"/>
                    </a:lnTo>
                    <a:lnTo>
                      <a:pt x="105" y="111"/>
                    </a:lnTo>
                    <a:lnTo>
                      <a:pt x="150" y="51"/>
                    </a:lnTo>
                    <a:lnTo>
                      <a:pt x="219" y="24"/>
                    </a:lnTo>
                    <a:lnTo>
                      <a:pt x="309" y="6"/>
                    </a:lnTo>
                    <a:lnTo>
                      <a:pt x="420" y="0"/>
                    </a:lnTo>
                    <a:lnTo>
                      <a:pt x="537" y="12"/>
                    </a:lnTo>
                    <a:lnTo>
                      <a:pt x="633" y="39"/>
                    </a:lnTo>
                    <a:lnTo>
                      <a:pt x="675" y="57"/>
                    </a:lnTo>
                    <a:lnTo>
                      <a:pt x="708" y="102"/>
                    </a:lnTo>
                    <a:lnTo>
                      <a:pt x="750" y="183"/>
                    </a:lnTo>
                    <a:lnTo>
                      <a:pt x="795" y="312"/>
                    </a:lnTo>
                    <a:lnTo>
                      <a:pt x="822" y="495"/>
                    </a:lnTo>
                    <a:lnTo>
                      <a:pt x="819" y="564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52251" name="Text Box 20"/>
              <p:cNvSpPr txBox="1">
                <a:spLocks noChangeArrowheads="1"/>
              </p:cNvSpPr>
              <p:nvPr/>
            </p:nvSpPr>
            <p:spPr bwMode="auto">
              <a:xfrm>
                <a:off x="1523" y="2487"/>
                <a:ext cx="27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800" b="1" dirty="0"/>
                  <a:t>B</a:t>
                </a:r>
              </a:p>
            </p:txBody>
          </p:sp>
        </p:grpSp>
        <p:grpSp>
          <p:nvGrpSpPr>
            <p:cNvPr id="52229" name="Group 40"/>
            <p:cNvGrpSpPr>
              <a:grpSpLocks/>
            </p:cNvGrpSpPr>
            <p:nvPr/>
          </p:nvGrpSpPr>
          <p:grpSpPr bwMode="auto">
            <a:xfrm>
              <a:off x="3001" y="961"/>
              <a:ext cx="1716" cy="2765"/>
              <a:chOff x="2979" y="863"/>
              <a:chExt cx="1716" cy="2765"/>
            </a:xfrm>
          </p:grpSpPr>
          <p:sp>
            <p:nvSpPr>
              <p:cNvPr id="52230" name="AutoShape 24" descr="Granite"/>
              <p:cNvSpPr>
                <a:spLocks noChangeAspect="1" noChangeArrowheads="1"/>
              </p:cNvSpPr>
              <p:nvPr/>
            </p:nvSpPr>
            <p:spPr bwMode="auto">
              <a:xfrm>
                <a:off x="3379" y="3107"/>
                <a:ext cx="1263" cy="264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52231" name="AutoShape 25" descr="Granite"/>
              <p:cNvSpPr>
                <a:spLocks noChangeAspect="1" noChangeArrowheads="1"/>
              </p:cNvSpPr>
              <p:nvPr/>
            </p:nvSpPr>
            <p:spPr bwMode="auto">
              <a:xfrm>
                <a:off x="3072" y="3364"/>
                <a:ext cx="1362" cy="264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52232" name="AutoShape 26"/>
              <p:cNvSpPr>
                <a:spLocks noChangeAspect="1" noChangeArrowheads="1"/>
              </p:cNvSpPr>
              <p:nvPr/>
            </p:nvSpPr>
            <p:spPr bwMode="auto">
              <a:xfrm>
                <a:off x="3017" y="2285"/>
                <a:ext cx="1641" cy="1246"/>
              </a:xfrm>
              <a:prstGeom prst="cube">
                <a:avLst>
                  <a:gd name="adj" fmla="val 3125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52233" name="Rectangle 27"/>
              <p:cNvSpPr>
                <a:spLocks noChangeAspect="1" noChangeArrowheads="1"/>
              </p:cNvSpPr>
              <p:nvPr/>
            </p:nvSpPr>
            <p:spPr bwMode="auto">
              <a:xfrm>
                <a:off x="3014" y="3471"/>
                <a:ext cx="1256" cy="59"/>
              </a:xfrm>
              <a:prstGeom prst="rect">
                <a:avLst/>
              </a:prstGeom>
              <a:solidFill>
                <a:srgbClr val="0000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52234" name="AutoShape 28"/>
              <p:cNvSpPr>
                <a:spLocks noChangeAspect="1" noChangeArrowheads="1"/>
              </p:cNvSpPr>
              <p:nvPr/>
            </p:nvSpPr>
            <p:spPr bwMode="auto">
              <a:xfrm>
                <a:off x="3017" y="1426"/>
                <a:ext cx="1641" cy="1246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52235" name="Text Box 30"/>
              <p:cNvSpPr txBox="1">
                <a:spLocks noChangeAspect="1" noChangeArrowheads="1"/>
              </p:cNvSpPr>
              <p:nvPr/>
            </p:nvSpPr>
            <p:spPr bwMode="auto">
              <a:xfrm>
                <a:off x="3006" y="1871"/>
                <a:ext cx="2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800" b="1" dirty="0"/>
                  <a:t>H</a:t>
                </a:r>
              </a:p>
            </p:txBody>
          </p:sp>
          <p:sp>
            <p:nvSpPr>
              <p:cNvPr id="52236" name="Text Box 31"/>
              <p:cNvSpPr txBox="1">
                <a:spLocks noChangeAspect="1" noChangeArrowheads="1"/>
              </p:cNvSpPr>
              <p:nvPr/>
            </p:nvSpPr>
            <p:spPr bwMode="auto">
              <a:xfrm>
                <a:off x="3963" y="1871"/>
                <a:ext cx="2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800" b="1" dirty="0"/>
                  <a:t>H</a:t>
                </a:r>
              </a:p>
            </p:txBody>
          </p:sp>
          <p:sp>
            <p:nvSpPr>
              <p:cNvPr id="52237" name="Line 32"/>
              <p:cNvSpPr>
                <a:spLocks noChangeShapeType="1"/>
              </p:cNvSpPr>
              <p:nvPr/>
            </p:nvSpPr>
            <p:spPr bwMode="auto">
              <a:xfrm>
                <a:off x="3258" y="2674"/>
                <a:ext cx="7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52238" name="Freeform 33"/>
              <p:cNvSpPr>
                <a:spLocks noChangeAspect="1"/>
              </p:cNvSpPr>
              <p:nvPr/>
            </p:nvSpPr>
            <p:spPr bwMode="auto">
              <a:xfrm>
                <a:off x="3222" y="2027"/>
                <a:ext cx="822" cy="650"/>
              </a:xfrm>
              <a:custGeom>
                <a:avLst/>
                <a:gdLst>
                  <a:gd name="T0" fmla="*/ 0 w 822"/>
                  <a:gd name="T1" fmla="*/ 2322 h 564"/>
                  <a:gd name="T2" fmla="*/ 9 w 822"/>
                  <a:gd name="T3" fmla="*/ 1861 h 564"/>
                  <a:gd name="T4" fmla="*/ 33 w 822"/>
                  <a:gd name="T5" fmla="*/ 1177 h 564"/>
                  <a:gd name="T6" fmla="*/ 105 w 822"/>
                  <a:gd name="T7" fmla="*/ 462 h 564"/>
                  <a:gd name="T8" fmla="*/ 150 w 822"/>
                  <a:gd name="T9" fmla="*/ 211 h 564"/>
                  <a:gd name="T10" fmla="*/ 219 w 822"/>
                  <a:gd name="T11" fmla="*/ 103 h 564"/>
                  <a:gd name="T12" fmla="*/ 309 w 822"/>
                  <a:gd name="T13" fmla="*/ 24 h 564"/>
                  <a:gd name="T14" fmla="*/ 420 w 822"/>
                  <a:gd name="T15" fmla="*/ 0 h 564"/>
                  <a:gd name="T16" fmla="*/ 537 w 822"/>
                  <a:gd name="T17" fmla="*/ 50 h 564"/>
                  <a:gd name="T18" fmla="*/ 633 w 822"/>
                  <a:gd name="T19" fmla="*/ 163 h 564"/>
                  <a:gd name="T20" fmla="*/ 675 w 822"/>
                  <a:gd name="T21" fmla="*/ 235 h 564"/>
                  <a:gd name="T22" fmla="*/ 708 w 822"/>
                  <a:gd name="T23" fmla="*/ 425 h 564"/>
                  <a:gd name="T24" fmla="*/ 750 w 822"/>
                  <a:gd name="T25" fmla="*/ 756 h 564"/>
                  <a:gd name="T26" fmla="*/ 795 w 822"/>
                  <a:gd name="T27" fmla="*/ 1292 h 564"/>
                  <a:gd name="T28" fmla="*/ 822 w 822"/>
                  <a:gd name="T29" fmla="*/ 2045 h 564"/>
                  <a:gd name="T30" fmla="*/ 819 w 822"/>
                  <a:gd name="T31" fmla="*/ 2333 h 564"/>
                  <a:gd name="T32" fmla="*/ 0 w 822"/>
                  <a:gd name="T33" fmla="*/ 2322 h 5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2"/>
                  <a:gd name="T52" fmla="*/ 0 h 564"/>
                  <a:gd name="T53" fmla="*/ 822 w 822"/>
                  <a:gd name="T54" fmla="*/ 564 h 5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2" h="564">
                    <a:moveTo>
                      <a:pt x="0" y="561"/>
                    </a:moveTo>
                    <a:lnTo>
                      <a:pt x="9" y="450"/>
                    </a:lnTo>
                    <a:lnTo>
                      <a:pt x="33" y="285"/>
                    </a:lnTo>
                    <a:lnTo>
                      <a:pt x="105" y="111"/>
                    </a:lnTo>
                    <a:lnTo>
                      <a:pt x="150" y="51"/>
                    </a:lnTo>
                    <a:lnTo>
                      <a:pt x="219" y="24"/>
                    </a:lnTo>
                    <a:lnTo>
                      <a:pt x="309" y="6"/>
                    </a:lnTo>
                    <a:lnTo>
                      <a:pt x="420" y="0"/>
                    </a:lnTo>
                    <a:lnTo>
                      <a:pt x="537" y="12"/>
                    </a:lnTo>
                    <a:lnTo>
                      <a:pt x="633" y="39"/>
                    </a:lnTo>
                    <a:lnTo>
                      <a:pt x="675" y="57"/>
                    </a:lnTo>
                    <a:lnTo>
                      <a:pt x="708" y="102"/>
                    </a:lnTo>
                    <a:lnTo>
                      <a:pt x="750" y="183"/>
                    </a:lnTo>
                    <a:lnTo>
                      <a:pt x="795" y="312"/>
                    </a:lnTo>
                    <a:lnTo>
                      <a:pt x="822" y="495"/>
                    </a:lnTo>
                    <a:lnTo>
                      <a:pt x="819" y="564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52239" name="Freeform 34"/>
              <p:cNvSpPr>
                <a:spLocks noChangeAspect="1"/>
              </p:cNvSpPr>
              <p:nvPr/>
            </p:nvSpPr>
            <p:spPr bwMode="auto">
              <a:xfrm flipV="1">
                <a:off x="3221" y="2675"/>
                <a:ext cx="822" cy="651"/>
              </a:xfrm>
              <a:custGeom>
                <a:avLst/>
                <a:gdLst>
                  <a:gd name="T0" fmla="*/ 0 w 822"/>
                  <a:gd name="T1" fmla="*/ 2356 h 564"/>
                  <a:gd name="T2" fmla="*/ 9 w 822"/>
                  <a:gd name="T3" fmla="*/ 1886 h 564"/>
                  <a:gd name="T4" fmla="*/ 33 w 822"/>
                  <a:gd name="T5" fmla="*/ 1198 h 564"/>
                  <a:gd name="T6" fmla="*/ 105 w 822"/>
                  <a:gd name="T7" fmla="*/ 465 h 564"/>
                  <a:gd name="T8" fmla="*/ 150 w 822"/>
                  <a:gd name="T9" fmla="*/ 214 h 564"/>
                  <a:gd name="T10" fmla="*/ 219 w 822"/>
                  <a:gd name="T11" fmla="*/ 103 h 564"/>
                  <a:gd name="T12" fmla="*/ 309 w 822"/>
                  <a:gd name="T13" fmla="*/ 24 h 564"/>
                  <a:gd name="T14" fmla="*/ 420 w 822"/>
                  <a:gd name="T15" fmla="*/ 0 h 564"/>
                  <a:gd name="T16" fmla="*/ 537 w 822"/>
                  <a:gd name="T17" fmla="*/ 50 h 564"/>
                  <a:gd name="T18" fmla="*/ 633 w 822"/>
                  <a:gd name="T19" fmla="*/ 163 h 564"/>
                  <a:gd name="T20" fmla="*/ 675 w 822"/>
                  <a:gd name="T21" fmla="*/ 241 h 564"/>
                  <a:gd name="T22" fmla="*/ 708 w 822"/>
                  <a:gd name="T23" fmla="*/ 428 h 564"/>
                  <a:gd name="T24" fmla="*/ 750 w 822"/>
                  <a:gd name="T25" fmla="*/ 770 h 564"/>
                  <a:gd name="T26" fmla="*/ 795 w 822"/>
                  <a:gd name="T27" fmla="*/ 1310 h 564"/>
                  <a:gd name="T28" fmla="*/ 822 w 822"/>
                  <a:gd name="T29" fmla="*/ 2074 h 564"/>
                  <a:gd name="T30" fmla="*/ 819 w 822"/>
                  <a:gd name="T31" fmla="*/ 2366 h 564"/>
                  <a:gd name="T32" fmla="*/ 0 w 822"/>
                  <a:gd name="T33" fmla="*/ 2356 h 5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2"/>
                  <a:gd name="T52" fmla="*/ 0 h 564"/>
                  <a:gd name="T53" fmla="*/ 822 w 822"/>
                  <a:gd name="T54" fmla="*/ 564 h 5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2" h="564">
                    <a:moveTo>
                      <a:pt x="0" y="561"/>
                    </a:moveTo>
                    <a:lnTo>
                      <a:pt x="9" y="450"/>
                    </a:lnTo>
                    <a:lnTo>
                      <a:pt x="33" y="285"/>
                    </a:lnTo>
                    <a:lnTo>
                      <a:pt x="105" y="111"/>
                    </a:lnTo>
                    <a:lnTo>
                      <a:pt x="150" y="51"/>
                    </a:lnTo>
                    <a:lnTo>
                      <a:pt x="219" y="24"/>
                    </a:lnTo>
                    <a:lnTo>
                      <a:pt x="309" y="6"/>
                    </a:lnTo>
                    <a:lnTo>
                      <a:pt x="420" y="0"/>
                    </a:lnTo>
                    <a:lnTo>
                      <a:pt x="537" y="12"/>
                    </a:lnTo>
                    <a:lnTo>
                      <a:pt x="633" y="39"/>
                    </a:lnTo>
                    <a:lnTo>
                      <a:pt x="675" y="57"/>
                    </a:lnTo>
                    <a:lnTo>
                      <a:pt x="708" y="102"/>
                    </a:lnTo>
                    <a:lnTo>
                      <a:pt x="750" y="183"/>
                    </a:lnTo>
                    <a:lnTo>
                      <a:pt x="795" y="312"/>
                    </a:lnTo>
                    <a:lnTo>
                      <a:pt x="822" y="495"/>
                    </a:lnTo>
                    <a:lnTo>
                      <a:pt x="819" y="564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52240" name="Text Box 35"/>
              <p:cNvSpPr txBox="1">
                <a:spLocks noChangeArrowheads="1"/>
              </p:cNvSpPr>
              <p:nvPr/>
            </p:nvSpPr>
            <p:spPr bwMode="auto">
              <a:xfrm>
                <a:off x="3481" y="2515"/>
                <a:ext cx="27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800" b="1" dirty="0"/>
                  <a:t>B</a:t>
                </a:r>
              </a:p>
            </p:txBody>
          </p:sp>
          <p:sp>
            <p:nvSpPr>
              <p:cNvPr id="52241" name="AutoShape 37"/>
              <p:cNvSpPr>
                <a:spLocks noChangeAspect="1" noChangeArrowheads="1"/>
              </p:cNvSpPr>
              <p:nvPr/>
            </p:nvSpPr>
            <p:spPr bwMode="auto">
              <a:xfrm>
                <a:off x="3018" y="965"/>
                <a:ext cx="1640" cy="849"/>
              </a:xfrm>
              <a:prstGeom prst="cube">
                <a:avLst>
                  <a:gd name="adj" fmla="val 43718"/>
                </a:avLst>
              </a:prstGeom>
              <a:solidFill>
                <a:srgbClr val="FFFFFF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52242" name="AutoShape 29"/>
              <p:cNvSpPr>
                <a:spLocks noChangeAspect="1" noChangeArrowheads="1"/>
              </p:cNvSpPr>
              <p:nvPr/>
            </p:nvSpPr>
            <p:spPr bwMode="auto">
              <a:xfrm>
                <a:off x="2979" y="863"/>
                <a:ext cx="1716" cy="495"/>
              </a:xfrm>
              <a:prstGeom prst="cube">
                <a:avLst>
                  <a:gd name="adj" fmla="val 79931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52243" name="Text Box 38"/>
              <p:cNvSpPr txBox="1">
                <a:spLocks noChangeAspect="1" noChangeArrowheads="1"/>
              </p:cNvSpPr>
              <p:nvPr/>
            </p:nvSpPr>
            <p:spPr bwMode="auto">
              <a:xfrm>
                <a:off x="3368" y="1410"/>
                <a:ext cx="56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800" b="1" dirty="0"/>
                  <a:t>HS</a:t>
                </a:r>
              </a:p>
            </p:txBody>
          </p:sp>
          <p:sp>
            <p:nvSpPr>
              <p:cNvPr id="52244" name="Line 39"/>
              <p:cNvSpPr>
                <a:spLocks noChangeShapeType="1"/>
              </p:cNvSpPr>
              <p:nvPr/>
            </p:nvSpPr>
            <p:spPr bwMode="auto">
              <a:xfrm flipV="1">
                <a:off x="3010" y="1828"/>
                <a:ext cx="1252" cy="14"/>
              </a:xfrm>
              <a:prstGeom prst="line">
                <a:avLst/>
              </a:prstGeom>
              <a:noFill/>
              <a:ln w="5080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</p:grpSp>
      </p:grpSp>
      <p:sp>
        <p:nvSpPr>
          <p:cNvPr id="52227" name="Rectangle 42"/>
          <p:cNvSpPr>
            <a:spLocks noChangeArrowheads="1"/>
          </p:cNvSpPr>
          <p:nvPr/>
        </p:nvSpPr>
        <p:spPr bwMode="auto">
          <a:xfrm>
            <a:off x="1749425" y="274638"/>
            <a:ext cx="5643563" cy="1125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chemeClr val="tx2"/>
                </a:solidFill>
              </a:rPr>
              <a:t>LATE SPRING</a:t>
            </a:r>
          </a:p>
        </p:txBody>
      </p:sp>
    </p:spTree>
    <p:extLst>
      <p:ext uri="{BB962C8B-B14F-4D97-AF65-F5344CB8AC3E}">
        <p14:creationId xmlns:p14="http://schemas.microsoft.com/office/powerpoint/2010/main" val="1852524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Group 23"/>
          <p:cNvGrpSpPr>
            <a:grpSpLocks/>
          </p:cNvGrpSpPr>
          <p:nvPr/>
        </p:nvGrpSpPr>
        <p:grpSpPr bwMode="auto">
          <a:xfrm>
            <a:off x="5407025" y="747713"/>
            <a:ext cx="2724150" cy="5167312"/>
            <a:chOff x="3001" y="471"/>
            <a:chExt cx="1716" cy="3255"/>
          </a:xfrm>
        </p:grpSpPr>
        <p:sp>
          <p:nvSpPr>
            <p:cNvPr id="53252" name="AutoShape 5" descr="Granite"/>
            <p:cNvSpPr>
              <a:spLocks noChangeAspect="1" noChangeArrowheads="1"/>
            </p:cNvSpPr>
            <p:nvPr/>
          </p:nvSpPr>
          <p:spPr bwMode="auto">
            <a:xfrm>
              <a:off x="3401" y="3205"/>
              <a:ext cx="1263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3253" name="AutoShape 6" descr="Granite"/>
            <p:cNvSpPr>
              <a:spLocks noChangeAspect="1" noChangeArrowheads="1"/>
            </p:cNvSpPr>
            <p:nvPr/>
          </p:nvSpPr>
          <p:spPr bwMode="auto">
            <a:xfrm>
              <a:off x="3094" y="3462"/>
              <a:ext cx="1362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3254" name="AutoShape 7"/>
            <p:cNvSpPr>
              <a:spLocks noChangeAspect="1" noChangeArrowheads="1"/>
            </p:cNvSpPr>
            <p:nvPr/>
          </p:nvSpPr>
          <p:spPr bwMode="auto">
            <a:xfrm>
              <a:off x="3039" y="2383"/>
              <a:ext cx="1641" cy="1246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3255" name="Rectangle 8"/>
            <p:cNvSpPr>
              <a:spLocks noChangeAspect="1" noChangeArrowheads="1"/>
            </p:cNvSpPr>
            <p:nvPr/>
          </p:nvSpPr>
          <p:spPr bwMode="auto">
            <a:xfrm>
              <a:off x="3036" y="3569"/>
              <a:ext cx="1256" cy="59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3256" name="AutoShape 9"/>
            <p:cNvSpPr>
              <a:spLocks noChangeAspect="1" noChangeArrowheads="1"/>
            </p:cNvSpPr>
            <p:nvPr/>
          </p:nvSpPr>
          <p:spPr bwMode="auto">
            <a:xfrm>
              <a:off x="3039" y="1524"/>
              <a:ext cx="1641" cy="1246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3257" name="Text Box 10"/>
            <p:cNvSpPr txBox="1">
              <a:spLocks noChangeAspect="1" noChangeArrowheads="1"/>
            </p:cNvSpPr>
            <p:nvPr/>
          </p:nvSpPr>
          <p:spPr bwMode="auto">
            <a:xfrm>
              <a:off x="3028" y="196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3258" name="Text Box 11"/>
            <p:cNvSpPr txBox="1">
              <a:spLocks noChangeAspect="1" noChangeArrowheads="1"/>
            </p:cNvSpPr>
            <p:nvPr/>
          </p:nvSpPr>
          <p:spPr bwMode="auto">
            <a:xfrm>
              <a:off x="3985" y="196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3259" name="Line 12"/>
            <p:cNvSpPr>
              <a:spLocks noChangeShapeType="1"/>
            </p:cNvSpPr>
            <p:nvPr/>
          </p:nvSpPr>
          <p:spPr bwMode="auto">
            <a:xfrm>
              <a:off x="3280" y="2772"/>
              <a:ext cx="71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53260" name="Freeform 13"/>
            <p:cNvSpPr>
              <a:spLocks noChangeAspect="1"/>
            </p:cNvSpPr>
            <p:nvPr/>
          </p:nvSpPr>
          <p:spPr bwMode="auto">
            <a:xfrm>
              <a:off x="3244" y="2125"/>
              <a:ext cx="822" cy="650"/>
            </a:xfrm>
            <a:custGeom>
              <a:avLst/>
              <a:gdLst>
                <a:gd name="T0" fmla="*/ 0 w 822"/>
                <a:gd name="T1" fmla="*/ 2322 h 564"/>
                <a:gd name="T2" fmla="*/ 9 w 822"/>
                <a:gd name="T3" fmla="*/ 1861 h 564"/>
                <a:gd name="T4" fmla="*/ 33 w 822"/>
                <a:gd name="T5" fmla="*/ 1177 h 564"/>
                <a:gd name="T6" fmla="*/ 105 w 822"/>
                <a:gd name="T7" fmla="*/ 462 h 564"/>
                <a:gd name="T8" fmla="*/ 150 w 822"/>
                <a:gd name="T9" fmla="*/ 211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35 h 564"/>
                <a:gd name="T22" fmla="*/ 708 w 822"/>
                <a:gd name="T23" fmla="*/ 425 h 564"/>
                <a:gd name="T24" fmla="*/ 750 w 822"/>
                <a:gd name="T25" fmla="*/ 756 h 564"/>
                <a:gd name="T26" fmla="*/ 795 w 822"/>
                <a:gd name="T27" fmla="*/ 1292 h 564"/>
                <a:gd name="T28" fmla="*/ 822 w 822"/>
                <a:gd name="T29" fmla="*/ 2045 h 564"/>
                <a:gd name="T30" fmla="*/ 819 w 822"/>
                <a:gd name="T31" fmla="*/ 2333 h 564"/>
                <a:gd name="T32" fmla="*/ 0 w 822"/>
                <a:gd name="T33" fmla="*/ 2322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53261" name="Freeform 14"/>
            <p:cNvSpPr>
              <a:spLocks noChangeAspect="1"/>
            </p:cNvSpPr>
            <p:nvPr/>
          </p:nvSpPr>
          <p:spPr bwMode="auto">
            <a:xfrm flipV="1">
              <a:off x="3243" y="2773"/>
              <a:ext cx="822" cy="651"/>
            </a:xfrm>
            <a:custGeom>
              <a:avLst/>
              <a:gdLst>
                <a:gd name="T0" fmla="*/ 0 w 822"/>
                <a:gd name="T1" fmla="*/ 2356 h 564"/>
                <a:gd name="T2" fmla="*/ 9 w 822"/>
                <a:gd name="T3" fmla="*/ 1886 h 564"/>
                <a:gd name="T4" fmla="*/ 33 w 822"/>
                <a:gd name="T5" fmla="*/ 1198 h 564"/>
                <a:gd name="T6" fmla="*/ 105 w 822"/>
                <a:gd name="T7" fmla="*/ 465 h 564"/>
                <a:gd name="T8" fmla="*/ 150 w 822"/>
                <a:gd name="T9" fmla="*/ 214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41 h 564"/>
                <a:gd name="T22" fmla="*/ 708 w 822"/>
                <a:gd name="T23" fmla="*/ 428 h 564"/>
                <a:gd name="T24" fmla="*/ 750 w 822"/>
                <a:gd name="T25" fmla="*/ 770 h 564"/>
                <a:gd name="T26" fmla="*/ 795 w 822"/>
                <a:gd name="T27" fmla="*/ 1310 h 564"/>
                <a:gd name="T28" fmla="*/ 822 w 822"/>
                <a:gd name="T29" fmla="*/ 2074 h 564"/>
                <a:gd name="T30" fmla="*/ 819 w 822"/>
                <a:gd name="T31" fmla="*/ 2366 h 564"/>
                <a:gd name="T32" fmla="*/ 0 w 822"/>
                <a:gd name="T33" fmla="*/ 2356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53262" name="Text Box 15"/>
            <p:cNvSpPr txBox="1">
              <a:spLocks noChangeArrowheads="1"/>
            </p:cNvSpPr>
            <p:nvPr/>
          </p:nvSpPr>
          <p:spPr bwMode="auto">
            <a:xfrm>
              <a:off x="3503" y="2613"/>
              <a:ext cx="27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B</a:t>
              </a:r>
            </a:p>
          </p:txBody>
        </p:sp>
        <p:sp>
          <p:nvSpPr>
            <p:cNvPr id="53263" name="AutoShape 16"/>
            <p:cNvSpPr>
              <a:spLocks noChangeAspect="1" noChangeArrowheads="1"/>
            </p:cNvSpPr>
            <p:nvPr/>
          </p:nvSpPr>
          <p:spPr bwMode="auto">
            <a:xfrm>
              <a:off x="3033" y="1063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3264" name="AutoShape 20"/>
            <p:cNvSpPr>
              <a:spLocks noChangeAspect="1" noChangeArrowheads="1"/>
            </p:cNvSpPr>
            <p:nvPr/>
          </p:nvSpPr>
          <p:spPr bwMode="auto">
            <a:xfrm>
              <a:off x="3032" y="588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3265" name="Text Box 18"/>
            <p:cNvSpPr txBox="1">
              <a:spLocks noChangeAspect="1" noChangeArrowheads="1"/>
            </p:cNvSpPr>
            <p:nvPr/>
          </p:nvSpPr>
          <p:spPr bwMode="auto">
            <a:xfrm>
              <a:off x="3390" y="1032"/>
              <a:ext cx="5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HS</a:t>
              </a:r>
            </a:p>
          </p:txBody>
        </p:sp>
        <p:sp>
          <p:nvSpPr>
            <p:cNvPr id="53266" name="Text Box 21"/>
            <p:cNvSpPr txBox="1">
              <a:spLocks noChangeAspect="1" noChangeArrowheads="1"/>
            </p:cNvSpPr>
            <p:nvPr/>
          </p:nvSpPr>
          <p:spPr bwMode="auto">
            <a:xfrm>
              <a:off x="3541" y="150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3267" name="AutoShape 17"/>
            <p:cNvSpPr>
              <a:spLocks noChangeAspect="1" noChangeArrowheads="1"/>
            </p:cNvSpPr>
            <p:nvPr/>
          </p:nvSpPr>
          <p:spPr bwMode="auto">
            <a:xfrm>
              <a:off x="3001" y="471"/>
              <a:ext cx="1716" cy="495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</p:grpSp>
      <p:sp>
        <p:nvSpPr>
          <p:cNvPr id="53251" name="Rectangle 22"/>
          <p:cNvSpPr>
            <a:spLocks noChangeArrowheads="1"/>
          </p:cNvSpPr>
          <p:nvPr/>
        </p:nvSpPr>
        <p:spPr bwMode="auto">
          <a:xfrm>
            <a:off x="1012825" y="2768600"/>
            <a:ext cx="3379788" cy="112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chemeClr val="tx2"/>
                </a:solidFill>
              </a:rPr>
              <a:t>EARLY</a:t>
            </a:r>
            <a:br>
              <a:rPr lang="en-US" altLang="en-US" sz="3600" dirty="0">
                <a:solidFill>
                  <a:schemeClr val="tx2"/>
                </a:solidFill>
              </a:rPr>
            </a:br>
            <a:r>
              <a:rPr lang="en-US" altLang="en-US" sz="3600" dirty="0">
                <a:solidFill>
                  <a:schemeClr val="tx2"/>
                </a:solidFill>
              </a:rPr>
              <a:t>SUMMER</a:t>
            </a:r>
          </a:p>
        </p:txBody>
      </p:sp>
    </p:spTree>
    <p:extLst>
      <p:ext uri="{BB962C8B-B14F-4D97-AF65-F5344CB8AC3E}">
        <p14:creationId xmlns:p14="http://schemas.microsoft.com/office/powerpoint/2010/main" val="3556289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Group 2"/>
          <p:cNvGrpSpPr>
            <a:grpSpLocks/>
          </p:cNvGrpSpPr>
          <p:nvPr/>
        </p:nvGrpSpPr>
        <p:grpSpPr bwMode="auto">
          <a:xfrm>
            <a:off x="5407025" y="747713"/>
            <a:ext cx="2724150" cy="5167312"/>
            <a:chOff x="3001" y="471"/>
            <a:chExt cx="1716" cy="3255"/>
          </a:xfrm>
        </p:grpSpPr>
        <p:sp>
          <p:nvSpPr>
            <p:cNvPr id="54276" name="AutoShape 3" descr="Granite"/>
            <p:cNvSpPr>
              <a:spLocks noChangeAspect="1" noChangeArrowheads="1"/>
            </p:cNvSpPr>
            <p:nvPr/>
          </p:nvSpPr>
          <p:spPr bwMode="auto">
            <a:xfrm>
              <a:off x="3401" y="3205"/>
              <a:ext cx="1263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4277" name="AutoShape 4" descr="Granite"/>
            <p:cNvSpPr>
              <a:spLocks noChangeAspect="1" noChangeArrowheads="1"/>
            </p:cNvSpPr>
            <p:nvPr/>
          </p:nvSpPr>
          <p:spPr bwMode="auto">
            <a:xfrm>
              <a:off x="3094" y="3462"/>
              <a:ext cx="1362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4278" name="AutoShape 5"/>
            <p:cNvSpPr>
              <a:spLocks noChangeAspect="1" noChangeArrowheads="1"/>
            </p:cNvSpPr>
            <p:nvPr/>
          </p:nvSpPr>
          <p:spPr bwMode="auto">
            <a:xfrm>
              <a:off x="3039" y="2383"/>
              <a:ext cx="1641" cy="1246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4279" name="Rectangle 6"/>
            <p:cNvSpPr>
              <a:spLocks noChangeAspect="1" noChangeArrowheads="1"/>
            </p:cNvSpPr>
            <p:nvPr/>
          </p:nvSpPr>
          <p:spPr bwMode="auto">
            <a:xfrm>
              <a:off x="3036" y="3569"/>
              <a:ext cx="1256" cy="59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4280" name="AutoShape 7"/>
            <p:cNvSpPr>
              <a:spLocks noChangeAspect="1" noChangeArrowheads="1"/>
            </p:cNvSpPr>
            <p:nvPr/>
          </p:nvSpPr>
          <p:spPr bwMode="auto">
            <a:xfrm>
              <a:off x="3039" y="1524"/>
              <a:ext cx="1641" cy="1246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4281" name="Text Box 8"/>
            <p:cNvSpPr txBox="1">
              <a:spLocks noChangeAspect="1" noChangeArrowheads="1"/>
            </p:cNvSpPr>
            <p:nvPr/>
          </p:nvSpPr>
          <p:spPr bwMode="auto">
            <a:xfrm>
              <a:off x="3028" y="196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4282" name="Text Box 9"/>
            <p:cNvSpPr txBox="1">
              <a:spLocks noChangeAspect="1" noChangeArrowheads="1"/>
            </p:cNvSpPr>
            <p:nvPr/>
          </p:nvSpPr>
          <p:spPr bwMode="auto">
            <a:xfrm>
              <a:off x="3985" y="196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4283" name="Line 10"/>
            <p:cNvSpPr>
              <a:spLocks noChangeShapeType="1"/>
            </p:cNvSpPr>
            <p:nvPr/>
          </p:nvSpPr>
          <p:spPr bwMode="auto">
            <a:xfrm>
              <a:off x="3280" y="2772"/>
              <a:ext cx="71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54284" name="Freeform 11"/>
            <p:cNvSpPr>
              <a:spLocks noChangeAspect="1"/>
            </p:cNvSpPr>
            <p:nvPr/>
          </p:nvSpPr>
          <p:spPr bwMode="auto">
            <a:xfrm>
              <a:off x="3244" y="2125"/>
              <a:ext cx="822" cy="650"/>
            </a:xfrm>
            <a:custGeom>
              <a:avLst/>
              <a:gdLst>
                <a:gd name="T0" fmla="*/ 0 w 822"/>
                <a:gd name="T1" fmla="*/ 2322 h 564"/>
                <a:gd name="T2" fmla="*/ 9 w 822"/>
                <a:gd name="T3" fmla="*/ 1861 h 564"/>
                <a:gd name="T4" fmla="*/ 33 w 822"/>
                <a:gd name="T5" fmla="*/ 1177 h 564"/>
                <a:gd name="T6" fmla="*/ 105 w 822"/>
                <a:gd name="T7" fmla="*/ 462 h 564"/>
                <a:gd name="T8" fmla="*/ 150 w 822"/>
                <a:gd name="T9" fmla="*/ 211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35 h 564"/>
                <a:gd name="T22" fmla="*/ 708 w 822"/>
                <a:gd name="T23" fmla="*/ 425 h 564"/>
                <a:gd name="T24" fmla="*/ 750 w 822"/>
                <a:gd name="T25" fmla="*/ 756 h 564"/>
                <a:gd name="T26" fmla="*/ 795 w 822"/>
                <a:gd name="T27" fmla="*/ 1292 h 564"/>
                <a:gd name="T28" fmla="*/ 822 w 822"/>
                <a:gd name="T29" fmla="*/ 2045 h 564"/>
                <a:gd name="T30" fmla="*/ 819 w 822"/>
                <a:gd name="T31" fmla="*/ 2333 h 564"/>
                <a:gd name="T32" fmla="*/ 0 w 822"/>
                <a:gd name="T33" fmla="*/ 2322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54285" name="Freeform 12"/>
            <p:cNvSpPr>
              <a:spLocks noChangeAspect="1"/>
            </p:cNvSpPr>
            <p:nvPr/>
          </p:nvSpPr>
          <p:spPr bwMode="auto">
            <a:xfrm flipV="1">
              <a:off x="3243" y="2773"/>
              <a:ext cx="822" cy="651"/>
            </a:xfrm>
            <a:custGeom>
              <a:avLst/>
              <a:gdLst>
                <a:gd name="T0" fmla="*/ 0 w 822"/>
                <a:gd name="T1" fmla="*/ 2356 h 564"/>
                <a:gd name="T2" fmla="*/ 9 w 822"/>
                <a:gd name="T3" fmla="*/ 1886 h 564"/>
                <a:gd name="T4" fmla="*/ 33 w 822"/>
                <a:gd name="T5" fmla="*/ 1198 h 564"/>
                <a:gd name="T6" fmla="*/ 105 w 822"/>
                <a:gd name="T7" fmla="*/ 465 h 564"/>
                <a:gd name="T8" fmla="*/ 150 w 822"/>
                <a:gd name="T9" fmla="*/ 214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41 h 564"/>
                <a:gd name="T22" fmla="*/ 708 w 822"/>
                <a:gd name="T23" fmla="*/ 428 h 564"/>
                <a:gd name="T24" fmla="*/ 750 w 822"/>
                <a:gd name="T25" fmla="*/ 770 h 564"/>
                <a:gd name="T26" fmla="*/ 795 w 822"/>
                <a:gd name="T27" fmla="*/ 1310 h 564"/>
                <a:gd name="T28" fmla="*/ 822 w 822"/>
                <a:gd name="T29" fmla="*/ 2074 h 564"/>
                <a:gd name="T30" fmla="*/ 819 w 822"/>
                <a:gd name="T31" fmla="*/ 2366 h 564"/>
                <a:gd name="T32" fmla="*/ 0 w 822"/>
                <a:gd name="T33" fmla="*/ 2356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54286" name="Text Box 13"/>
            <p:cNvSpPr txBox="1">
              <a:spLocks noChangeArrowheads="1"/>
            </p:cNvSpPr>
            <p:nvPr/>
          </p:nvSpPr>
          <p:spPr bwMode="auto">
            <a:xfrm>
              <a:off x="3503" y="2613"/>
              <a:ext cx="27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B</a:t>
              </a:r>
            </a:p>
          </p:txBody>
        </p:sp>
        <p:sp>
          <p:nvSpPr>
            <p:cNvPr id="54287" name="AutoShape 14"/>
            <p:cNvSpPr>
              <a:spLocks noChangeAspect="1" noChangeArrowheads="1"/>
            </p:cNvSpPr>
            <p:nvPr/>
          </p:nvSpPr>
          <p:spPr bwMode="auto">
            <a:xfrm>
              <a:off x="3033" y="1063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4288" name="AutoShape 15"/>
            <p:cNvSpPr>
              <a:spLocks noChangeAspect="1" noChangeArrowheads="1"/>
            </p:cNvSpPr>
            <p:nvPr/>
          </p:nvSpPr>
          <p:spPr bwMode="auto">
            <a:xfrm>
              <a:off x="3032" y="588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4289" name="Text Box 16"/>
            <p:cNvSpPr txBox="1">
              <a:spLocks noChangeAspect="1" noChangeArrowheads="1"/>
            </p:cNvSpPr>
            <p:nvPr/>
          </p:nvSpPr>
          <p:spPr bwMode="auto">
            <a:xfrm>
              <a:off x="3390" y="1032"/>
              <a:ext cx="5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4290" name="Text Box 17"/>
            <p:cNvSpPr txBox="1">
              <a:spLocks noChangeAspect="1" noChangeArrowheads="1"/>
            </p:cNvSpPr>
            <p:nvPr/>
          </p:nvSpPr>
          <p:spPr bwMode="auto">
            <a:xfrm>
              <a:off x="3541" y="150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4291" name="AutoShape 18"/>
            <p:cNvSpPr>
              <a:spLocks noChangeAspect="1" noChangeArrowheads="1"/>
            </p:cNvSpPr>
            <p:nvPr/>
          </p:nvSpPr>
          <p:spPr bwMode="auto">
            <a:xfrm>
              <a:off x="3001" y="471"/>
              <a:ext cx="1716" cy="495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</p:grpSp>
      <p:sp>
        <p:nvSpPr>
          <p:cNvPr id="54275" name="Rectangle 19"/>
          <p:cNvSpPr>
            <a:spLocks noChangeArrowheads="1"/>
          </p:cNvSpPr>
          <p:nvPr/>
        </p:nvSpPr>
        <p:spPr bwMode="auto">
          <a:xfrm>
            <a:off x="1012825" y="2768600"/>
            <a:ext cx="3379788" cy="112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chemeClr val="tx2"/>
                </a:solidFill>
              </a:rPr>
              <a:t>MID-</a:t>
            </a:r>
            <a:br>
              <a:rPr lang="en-US" altLang="en-US" sz="3600" dirty="0">
                <a:solidFill>
                  <a:schemeClr val="tx2"/>
                </a:solidFill>
              </a:rPr>
            </a:br>
            <a:r>
              <a:rPr lang="en-US" altLang="en-US" sz="3600" dirty="0">
                <a:solidFill>
                  <a:schemeClr val="tx2"/>
                </a:solidFill>
              </a:rPr>
              <a:t>SUMMER</a:t>
            </a:r>
          </a:p>
        </p:txBody>
      </p:sp>
    </p:spTree>
    <p:extLst>
      <p:ext uri="{BB962C8B-B14F-4D97-AF65-F5344CB8AC3E}">
        <p14:creationId xmlns:p14="http://schemas.microsoft.com/office/powerpoint/2010/main" val="376696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19"/>
          <p:cNvSpPr>
            <a:spLocks noChangeArrowheads="1"/>
          </p:cNvSpPr>
          <p:nvPr/>
        </p:nvSpPr>
        <p:spPr bwMode="auto">
          <a:xfrm>
            <a:off x="1012825" y="2768600"/>
            <a:ext cx="3379788" cy="112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chemeClr val="tx2"/>
                </a:solidFill>
              </a:rPr>
              <a:t>LATE</a:t>
            </a:r>
            <a:br>
              <a:rPr lang="en-US" altLang="en-US" sz="3600" dirty="0">
                <a:solidFill>
                  <a:schemeClr val="tx2"/>
                </a:solidFill>
              </a:rPr>
            </a:br>
            <a:r>
              <a:rPr lang="en-US" altLang="en-US" sz="3600" dirty="0">
                <a:solidFill>
                  <a:schemeClr val="tx2"/>
                </a:solidFill>
              </a:rPr>
              <a:t>SUMMER</a:t>
            </a:r>
          </a:p>
        </p:txBody>
      </p:sp>
      <p:grpSp>
        <p:nvGrpSpPr>
          <p:cNvPr id="55299" name="Group 21"/>
          <p:cNvGrpSpPr>
            <a:grpSpLocks/>
          </p:cNvGrpSpPr>
          <p:nvPr/>
        </p:nvGrpSpPr>
        <p:grpSpPr bwMode="auto">
          <a:xfrm>
            <a:off x="5407025" y="747713"/>
            <a:ext cx="2724150" cy="5167312"/>
            <a:chOff x="3406" y="471"/>
            <a:chExt cx="1716" cy="3255"/>
          </a:xfrm>
        </p:grpSpPr>
        <p:sp>
          <p:nvSpPr>
            <p:cNvPr id="55300" name="AutoShape 3" descr="Granite"/>
            <p:cNvSpPr>
              <a:spLocks noChangeAspect="1" noChangeArrowheads="1"/>
            </p:cNvSpPr>
            <p:nvPr/>
          </p:nvSpPr>
          <p:spPr bwMode="auto">
            <a:xfrm>
              <a:off x="3806" y="3205"/>
              <a:ext cx="1263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5301" name="AutoShape 4" descr="Granite"/>
            <p:cNvSpPr>
              <a:spLocks noChangeAspect="1" noChangeArrowheads="1"/>
            </p:cNvSpPr>
            <p:nvPr/>
          </p:nvSpPr>
          <p:spPr bwMode="auto">
            <a:xfrm>
              <a:off x="3499" y="3462"/>
              <a:ext cx="1362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5302" name="AutoShape 5"/>
            <p:cNvSpPr>
              <a:spLocks noChangeAspect="1" noChangeArrowheads="1"/>
            </p:cNvSpPr>
            <p:nvPr/>
          </p:nvSpPr>
          <p:spPr bwMode="auto">
            <a:xfrm>
              <a:off x="3444" y="2383"/>
              <a:ext cx="1641" cy="1246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5303" name="Rectangle 6"/>
            <p:cNvSpPr>
              <a:spLocks noChangeAspect="1" noChangeArrowheads="1"/>
            </p:cNvSpPr>
            <p:nvPr/>
          </p:nvSpPr>
          <p:spPr bwMode="auto">
            <a:xfrm>
              <a:off x="3441" y="3569"/>
              <a:ext cx="1256" cy="59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5304" name="AutoShape 7"/>
            <p:cNvSpPr>
              <a:spLocks noChangeAspect="1" noChangeArrowheads="1"/>
            </p:cNvSpPr>
            <p:nvPr/>
          </p:nvSpPr>
          <p:spPr bwMode="auto">
            <a:xfrm>
              <a:off x="3444" y="1524"/>
              <a:ext cx="1641" cy="1246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5305" name="Text Box 8"/>
            <p:cNvSpPr txBox="1">
              <a:spLocks noChangeAspect="1" noChangeArrowheads="1"/>
            </p:cNvSpPr>
            <p:nvPr/>
          </p:nvSpPr>
          <p:spPr bwMode="auto">
            <a:xfrm>
              <a:off x="3947" y="2185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5306" name="Line 10"/>
            <p:cNvSpPr>
              <a:spLocks noChangeShapeType="1"/>
            </p:cNvSpPr>
            <p:nvPr/>
          </p:nvSpPr>
          <p:spPr bwMode="auto">
            <a:xfrm>
              <a:off x="3685" y="2772"/>
              <a:ext cx="71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55307" name="AutoShape 14"/>
            <p:cNvSpPr>
              <a:spLocks noChangeAspect="1" noChangeArrowheads="1"/>
            </p:cNvSpPr>
            <p:nvPr/>
          </p:nvSpPr>
          <p:spPr bwMode="auto">
            <a:xfrm>
              <a:off x="3438" y="1063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5308" name="AutoShape 15"/>
            <p:cNvSpPr>
              <a:spLocks noChangeAspect="1" noChangeArrowheads="1"/>
            </p:cNvSpPr>
            <p:nvPr/>
          </p:nvSpPr>
          <p:spPr bwMode="auto">
            <a:xfrm>
              <a:off x="3437" y="588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5309" name="Text Box 16"/>
            <p:cNvSpPr txBox="1">
              <a:spLocks noChangeAspect="1" noChangeArrowheads="1"/>
            </p:cNvSpPr>
            <p:nvPr/>
          </p:nvSpPr>
          <p:spPr bwMode="auto">
            <a:xfrm>
              <a:off x="3795" y="1032"/>
              <a:ext cx="5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5310" name="Text Box 17"/>
            <p:cNvSpPr txBox="1">
              <a:spLocks noChangeAspect="1" noChangeArrowheads="1"/>
            </p:cNvSpPr>
            <p:nvPr/>
          </p:nvSpPr>
          <p:spPr bwMode="auto">
            <a:xfrm>
              <a:off x="3946" y="150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55311" name="AutoShape 18"/>
            <p:cNvSpPr>
              <a:spLocks noChangeAspect="1" noChangeArrowheads="1"/>
            </p:cNvSpPr>
            <p:nvPr/>
          </p:nvSpPr>
          <p:spPr bwMode="auto">
            <a:xfrm>
              <a:off x="3406" y="471"/>
              <a:ext cx="1716" cy="495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55312" name="AutoShape 20"/>
            <p:cNvSpPr>
              <a:spLocks noChangeArrowheads="1"/>
            </p:cNvSpPr>
            <p:nvPr/>
          </p:nvSpPr>
          <p:spPr bwMode="auto">
            <a:xfrm>
              <a:off x="3557" y="2850"/>
              <a:ext cx="1022" cy="633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2800" b="1" dirty="0"/>
                <a:t>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5201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69875"/>
            <a:ext cx="8229600" cy="1143000"/>
          </a:xfrm>
        </p:spPr>
        <p:txBody>
          <a:bodyPr/>
          <a:lstStyle/>
          <a:p>
            <a:r>
              <a:rPr lang="en-US" altLang="en-US" b="1" dirty="0" smtClean="0">
                <a:solidFill>
                  <a:schemeClr val="tx1"/>
                </a:solidFill>
              </a:rPr>
              <a:t>Nectar </a:t>
            </a:r>
            <a:r>
              <a:rPr lang="en-US" altLang="en-US" b="1" dirty="0" smtClean="0">
                <a:solidFill>
                  <a:schemeClr val="tx1"/>
                </a:solidFill>
                <a:sym typeface="Wingdings" pitchFamily="2" charset="2"/>
              </a:rPr>
              <a:t> Honey</a:t>
            </a:r>
            <a:endParaRPr lang="en-US" altLang="en-US" b="1" dirty="0" smtClean="0">
              <a:solidFill>
                <a:schemeClr val="tx1"/>
              </a:solidFill>
            </a:endParaRPr>
          </a:p>
        </p:txBody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82750"/>
            <a:ext cx="8229600" cy="4905375"/>
          </a:xfrm>
        </p:spPr>
        <p:txBody>
          <a:bodyPr/>
          <a:lstStyle/>
          <a:p>
            <a:r>
              <a:rPr lang="en-US" altLang="en-US" dirty="0" smtClean="0"/>
              <a:t>Nectar is a dilute solution of fructose, glucose and some sucrose</a:t>
            </a:r>
          </a:p>
          <a:p>
            <a:endParaRPr lang="en-US" altLang="en-US" dirty="0" smtClean="0"/>
          </a:p>
          <a:p>
            <a:r>
              <a:rPr lang="en-US" altLang="en-US" dirty="0" smtClean="0"/>
              <a:t>Bees add the enzyme </a:t>
            </a:r>
            <a:r>
              <a:rPr lang="en-US" altLang="en-US" u="sng" dirty="0" smtClean="0"/>
              <a:t>invertase</a:t>
            </a:r>
            <a:r>
              <a:rPr lang="en-US" altLang="en-US" dirty="0" smtClean="0"/>
              <a:t> to nectar, regurgitate the mixture into honeycomb, and evaporate the excess water</a:t>
            </a:r>
          </a:p>
          <a:p>
            <a:endParaRPr lang="en-US" altLang="en-US" dirty="0" smtClean="0"/>
          </a:p>
          <a:p>
            <a:r>
              <a:rPr lang="en-US" altLang="en-US" dirty="0" smtClean="0"/>
              <a:t>The fully ripened and capped product is a complex mixture that we call honey</a:t>
            </a:r>
          </a:p>
        </p:txBody>
      </p:sp>
    </p:spTree>
    <p:extLst>
      <p:ext uri="{BB962C8B-B14F-4D97-AF65-F5344CB8AC3E}">
        <p14:creationId xmlns:p14="http://schemas.microsoft.com/office/powerpoint/2010/main" val="3423891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escape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08" t="10257" r="9616"/>
          <a:stretch>
            <a:fillRect/>
          </a:stretch>
        </p:blipFill>
        <p:spPr bwMode="auto">
          <a:xfrm>
            <a:off x="228600" y="2438400"/>
            <a:ext cx="4343400" cy="400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3" descr="escape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13" t="13513" r="20421" b="19820"/>
          <a:stretch>
            <a:fillRect/>
          </a:stretch>
        </p:blipFill>
        <p:spPr bwMode="auto">
          <a:xfrm>
            <a:off x="4800600" y="304800"/>
            <a:ext cx="41910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4" name="Text Box 4"/>
          <p:cNvSpPr txBox="1">
            <a:spLocks noChangeArrowheads="1"/>
          </p:cNvSpPr>
          <p:nvPr/>
        </p:nvSpPr>
        <p:spPr bwMode="auto">
          <a:xfrm>
            <a:off x="593725" y="522288"/>
            <a:ext cx="306387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3200" b="1" dirty="0"/>
              <a:t>Bee escape boards</a:t>
            </a:r>
          </a:p>
        </p:txBody>
      </p:sp>
    </p:spTree>
    <p:extLst>
      <p:ext uri="{BB962C8B-B14F-4D97-AF65-F5344CB8AC3E}">
        <p14:creationId xmlns:p14="http://schemas.microsoft.com/office/powerpoint/2010/main" val="1696983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sacp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448800" cy="708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7" name="Text Box 3"/>
          <p:cNvSpPr txBox="1">
            <a:spLocks noChangeArrowheads="1"/>
          </p:cNvSpPr>
          <p:nvPr/>
        </p:nvSpPr>
        <p:spPr bwMode="auto">
          <a:xfrm>
            <a:off x="2590800" y="5410200"/>
            <a:ext cx="2682875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2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Bee escape board</a:t>
            </a:r>
          </a:p>
        </p:txBody>
      </p:sp>
      <p:sp>
        <p:nvSpPr>
          <p:cNvPr id="6148" name="Line 4"/>
          <p:cNvSpPr>
            <a:spLocks noChangeShapeType="1"/>
          </p:cNvSpPr>
          <p:nvPr/>
        </p:nvSpPr>
        <p:spPr bwMode="auto">
          <a:xfrm flipV="1">
            <a:off x="4343400" y="4572000"/>
            <a:ext cx="152400" cy="91440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240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2" name="Text Box 4"/>
          <p:cNvSpPr txBox="1">
            <a:spLocks noChangeArrowheads="1"/>
          </p:cNvSpPr>
          <p:nvPr/>
        </p:nvSpPr>
        <p:spPr bwMode="auto">
          <a:xfrm>
            <a:off x="5638800" y="4876800"/>
            <a:ext cx="2066925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2800" b="1">
                <a:effectLst>
                  <a:outerShdw blurRad="38100" dist="38100" dir="2700000" algn="tl">
                    <a:srgbClr val="FFFFFF"/>
                  </a:outerShdw>
                </a:effectLst>
                <a:latin typeface="Comic Sans MS" pitchFamily="66" charset="0"/>
              </a:rPr>
              <a:t>Bee blower</a:t>
            </a:r>
          </a:p>
        </p:txBody>
      </p:sp>
      <p:pic>
        <p:nvPicPr>
          <p:cNvPr id="2" name="Picture 2" descr="http://www.honeyflowfarm.com/images/articles/gallery_images/comb-honey-2014/8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315" y="685800"/>
            <a:ext cx="7313370" cy="548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532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4" descr="trophallaxi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996950"/>
            <a:ext cx="8234363" cy="568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9" name="Text Box 5"/>
          <p:cNvSpPr txBox="1">
            <a:spLocks noChangeArrowheads="1"/>
          </p:cNvSpPr>
          <p:nvPr/>
        </p:nvSpPr>
        <p:spPr bwMode="auto">
          <a:xfrm>
            <a:off x="787400" y="177800"/>
            <a:ext cx="75676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rgbClr val="000000"/>
                </a:solidFill>
              </a:rPr>
              <a:t>The Workers</a:t>
            </a:r>
          </a:p>
        </p:txBody>
      </p:sp>
    </p:spTree>
    <p:extLst>
      <p:ext uri="{BB962C8B-B14F-4D97-AF65-F5344CB8AC3E}">
        <p14:creationId xmlns:p14="http://schemas.microsoft.com/office/powerpoint/2010/main" val="3306088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beego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9144000" cy="6857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Text Box 3"/>
          <p:cNvSpPr txBox="1">
            <a:spLocks noChangeArrowheads="1"/>
          </p:cNvSpPr>
          <p:nvPr/>
        </p:nvSpPr>
        <p:spPr bwMode="auto">
          <a:xfrm>
            <a:off x="6553200" y="304800"/>
            <a:ext cx="2301875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Bee repellents</a:t>
            </a:r>
          </a:p>
        </p:txBody>
      </p:sp>
      <p:pic>
        <p:nvPicPr>
          <p:cNvPr id="6146" name="Picture 2" descr="http://www.betterbee.com/images/BEEG1_l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4781" y="2676054"/>
            <a:ext cx="2464295" cy="4181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78069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itle 1"/>
          <p:cNvSpPr>
            <a:spLocks noGrp="1"/>
          </p:cNvSpPr>
          <p:nvPr>
            <p:ph type="title"/>
          </p:nvPr>
        </p:nvSpPr>
        <p:spPr>
          <a:xfrm>
            <a:off x="477838" y="2011363"/>
            <a:ext cx="2699928" cy="1444625"/>
          </a:xfrm>
        </p:spPr>
        <p:txBody>
          <a:bodyPr/>
          <a:lstStyle/>
          <a:p>
            <a:r>
              <a:rPr lang="en-US" altLang="en-US" b="1" dirty="0" smtClean="0">
                <a:solidFill>
                  <a:schemeClr val="tx1"/>
                </a:solidFill>
              </a:rPr>
              <a:t>Honey</a:t>
            </a:r>
            <a:br>
              <a:rPr lang="en-US" altLang="en-US" b="1" dirty="0" smtClean="0">
                <a:solidFill>
                  <a:schemeClr val="tx1"/>
                </a:solidFill>
              </a:rPr>
            </a:br>
            <a:r>
              <a:rPr lang="en-US" altLang="en-US" b="1" dirty="0" smtClean="0">
                <a:solidFill>
                  <a:schemeClr val="tx1"/>
                </a:solidFill>
              </a:rPr>
              <a:t>Harvest</a:t>
            </a:r>
          </a:p>
        </p:txBody>
      </p:sp>
      <p:grpSp>
        <p:nvGrpSpPr>
          <p:cNvPr id="57347" name="Group 3"/>
          <p:cNvGrpSpPr>
            <a:grpSpLocks/>
          </p:cNvGrpSpPr>
          <p:nvPr/>
        </p:nvGrpSpPr>
        <p:grpSpPr bwMode="auto">
          <a:xfrm>
            <a:off x="171450" y="1933575"/>
            <a:ext cx="8801100" cy="4089400"/>
            <a:chOff x="171235" y="1933327"/>
            <a:chExt cx="8801529" cy="4090346"/>
          </a:xfrm>
        </p:grpSpPr>
        <p:pic>
          <p:nvPicPr>
            <p:cNvPr id="57348" name="Picture 2" descr="http://justtwofarmkids.files.wordpress.com/2010/02/uncapping21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235" y="3911636"/>
              <a:ext cx="3176500" cy="2112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49" name="Picture 4" descr="http://smallfarmsk.com/storyboard/wp-content/uploads/2009/09/IMG_4112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8970" y="1933327"/>
              <a:ext cx="5453794" cy="4090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72816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>
                <a:solidFill>
                  <a:schemeClr val="tx1"/>
                </a:solidFill>
              </a:rPr>
              <a:t>Honey Production in 2011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2016125"/>
          <a:ext cx="8229600" cy="24940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45920"/>
                <a:gridCol w="1645920"/>
                <a:gridCol w="1645920"/>
                <a:gridCol w="1645920"/>
                <a:gridCol w="1645920"/>
              </a:tblGrid>
              <a:tr h="639999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State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No.</a:t>
                      </a:r>
                      <a:r>
                        <a:rPr lang="en-US" sz="1800" baseline="0" dirty="0" smtClean="0"/>
                        <a:t> Colonies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Yield per Colony (lbs.)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Avg. Price per pound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Total Value</a:t>
                      </a:r>
                    </a:p>
                    <a:p>
                      <a:pPr algn="ctr"/>
                      <a:r>
                        <a:rPr lang="en-US" sz="1800" dirty="0" smtClean="0"/>
                        <a:t>($ million)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F0000"/>
                    </a:solidFill>
                  </a:tcPr>
                </a:tc>
              </a:tr>
              <a:tr h="370793">
                <a:tc>
                  <a:txBody>
                    <a:bodyPr/>
                    <a:lstStyle/>
                    <a:p>
                      <a:r>
                        <a:rPr lang="en-US" sz="1800" dirty="0" smtClean="0"/>
                        <a:t>Mississippi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16,000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98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$1.44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2.2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</a:tr>
              <a:tr h="370793">
                <a:tc>
                  <a:txBody>
                    <a:bodyPr/>
                    <a:lstStyle/>
                    <a:p>
                      <a:r>
                        <a:rPr lang="en-US" sz="1800" dirty="0" smtClean="0"/>
                        <a:t>South Dakota</a:t>
                      </a:r>
                      <a:endParaRPr lang="en-US" sz="1800" dirty="0"/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265,000</a:t>
                      </a:r>
                      <a:endParaRPr lang="en-US" sz="1800" dirty="0"/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58</a:t>
                      </a:r>
                      <a:endParaRPr lang="en-US" sz="1800" dirty="0"/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$1.51</a:t>
                      </a:r>
                      <a:endParaRPr lang="en-US" sz="1800" dirty="0"/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23.2</a:t>
                      </a:r>
                      <a:endParaRPr lang="en-US" sz="1800" dirty="0"/>
                    </a:p>
                  </a:txBody>
                  <a:tcPr marT="45714" marB="45714"/>
                </a:tc>
              </a:tr>
              <a:tr h="370793">
                <a:tc>
                  <a:txBody>
                    <a:bodyPr/>
                    <a:lstStyle/>
                    <a:p>
                      <a:r>
                        <a:rPr lang="en-US" sz="1800" dirty="0" smtClean="0"/>
                        <a:t>North Dakota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510,000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91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$1.50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69.6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</a:tr>
              <a:tr h="370793">
                <a:tc>
                  <a:txBody>
                    <a:bodyPr/>
                    <a:lstStyle/>
                    <a:p>
                      <a:r>
                        <a:rPr lang="en-US" sz="1800" dirty="0" smtClean="0"/>
                        <a:t>Montana</a:t>
                      </a:r>
                      <a:endParaRPr lang="en-US" sz="1800" dirty="0"/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157,000</a:t>
                      </a:r>
                      <a:endParaRPr lang="en-US" sz="1800" dirty="0"/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74</a:t>
                      </a:r>
                      <a:endParaRPr lang="en-US" sz="1800" dirty="0"/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$1.58</a:t>
                      </a:r>
                      <a:endParaRPr lang="en-US" sz="1800" dirty="0"/>
                    </a:p>
                  </a:txBody>
                  <a:tcPr marT="45714" marB="4571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18.4</a:t>
                      </a:r>
                      <a:endParaRPr lang="en-US" sz="1800" dirty="0"/>
                    </a:p>
                  </a:txBody>
                  <a:tcPr marT="45714" marB="45714"/>
                </a:tc>
              </a:tr>
              <a:tr h="370793">
                <a:tc>
                  <a:txBody>
                    <a:bodyPr/>
                    <a:lstStyle/>
                    <a:p>
                      <a:r>
                        <a:rPr lang="en-US" sz="1800" dirty="0" smtClean="0"/>
                        <a:t>all of U.S.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2.6 million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66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$1.73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285.7</a:t>
                      </a:r>
                      <a:endParaRPr lang="en-US" sz="1800" dirty="0"/>
                    </a:p>
                  </a:txBody>
                  <a:tcPr marT="45714" marB="45714">
                    <a:solidFill>
                      <a:srgbClr val="FDDFE4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3843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466" name="Object 37"/>
          <p:cNvGraphicFramePr>
            <a:graphicFrameLocks noGrp="1" noChangeAspect="1"/>
          </p:cNvGraphicFramePr>
          <p:nvPr>
            <p:ph sz="half" idx="4294967295"/>
          </p:nvPr>
        </p:nvGraphicFramePr>
        <p:xfrm>
          <a:off x="476250" y="1128713"/>
          <a:ext cx="7931150" cy="5302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0" name="Chart" r:id="rId3" imgW="6096090" imgH="4076730" progId="MSGraph.Chart.8">
                  <p:embed followColorScheme="full"/>
                </p:oleObj>
              </mc:Choice>
              <mc:Fallback>
                <p:oleObj name="Chart" r:id="rId3" imgW="6096090" imgH="4076730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250" y="1128713"/>
                        <a:ext cx="7931150" cy="5302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2467" name="Group 1272"/>
          <p:cNvGrpSpPr>
            <a:grpSpLocks/>
          </p:cNvGrpSpPr>
          <p:nvPr/>
        </p:nvGrpSpPr>
        <p:grpSpPr bwMode="auto">
          <a:xfrm>
            <a:off x="5041900" y="4678363"/>
            <a:ext cx="266700" cy="508000"/>
            <a:chOff x="2774" y="2948"/>
            <a:chExt cx="212" cy="442"/>
          </a:xfrm>
        </p:grpSpPr>
        <p:grpSp>
          <p:nvGrpSpPr>
            <p:cNvPr id="63604" name="Group 1273"/>
            <p:cNvGrpSpPr>
              <a:grpSpLocks noChangeAspect="1"/>
            </p:cNvGrpSpPr>
            <p:nvPr/>
          </p:nvGrpSpPr>
          <p:grpSpPr bwMode="auto">
            <a:xfrm>
              <a:off x="2774" y="3187"/>
              <a:ext cx="212" cy="203"/>
              <a:chOff x="4417" y="1147"/>
              <a:chExt cx="356" cy="341"/>
            </a:xfrm>
          </p:grpSpPr>
          <p:sp>
            <p:nvSpPr>
              <p:cNvPr id="63692" name="AutoShape 1274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93" name="Freeform 1275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94" name="Freeform 1276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95" name="Freeform 1277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96" name="Freeform 1278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97" name="Freeform 1279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98" name="Freeform 1280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99" name="Freeform 1281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0" name="Freeform 1282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1" name="Freeform 1283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2" name="Freeform 1284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3" name="Freeform 1285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4" name="Freeform 1286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5" name="Freeform 1287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6" name="Freeform 1288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7" name="Freeform 1289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8" name="Freeform 1290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09" name="Freeform 1291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0" name="Freeform 1292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1" name="Freeform 1293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2" name="Freeform 1294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3" name="Freeform 1295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4" name="Freeform 1296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5" name="Freeform 1297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6" name="Freeform 1298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7" name="Freeform 1299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8" name="Freeform 1300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19" name="Freeform 1301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0" name="Freeform 1302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1" name="Freeform 1303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2" name="Freeform 1304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3" name="Freeform 1305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4" name="Freeform 1306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5" name="Freeform 1307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6" name="Freeform 1308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7" name="Freeform 1309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8" name="Freeform 1310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29" name="Freeform 1311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0" name="Freeform 1312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1" name="Freeform 1313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2" name="Freeform 1314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3" name="Freeform 1315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4" name="Freeform 1316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5" name="Freeform 1317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6" name="Freeform 1318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7" name="Freeform 1319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8" name="Freeform 1320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39" name="Freeform 1321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0" name="Freeform 1322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1" name="Freeform 1323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2" name="Freeform 1324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3" name="Freeform 1325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4" name="Freeform 1326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5" name="Freeform 1327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6" name="Freeform 1328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7" name="Freeform 1329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8" name="Freeform 1330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49" name="Freeform 1331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0" name="Freeform 1332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1" name="Freeform 1333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2" name="Freeform 1334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3" name="Freeform 1335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4" name="Freeform 1336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5" name="Freeform 1337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6" name="Freeform 1338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7" name="Freeform 1339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8" name="Freeform 1340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59" name="Freeform 1341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0" name="Freeform 1342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1" name="Freeform 1343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2" name="Freeform 1344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3" name="Freeform 1345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4" name="Freeform 1346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5" name="Freeform 1347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6" name="Freeform 1348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7" name="Freeform 1349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8" name="Freeform 1350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69" name="Freeform 1351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70" name="Freeform 1352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71" name="Freeform 1353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72" name="Freeform 1354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73" name="Freeform 1355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74" name="Freeform 1356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75" name="Freeform 1357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76" name="Freeform 1358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77" name="Freeform 1359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63605" name="Group 1360"/>
            <p:cNvGrpSpPr>
              <a:grpSpLocks noChangeAspect="1"/>
            </p:cNvGrpSpPr>
            <p:nvPr/>
          </p:nvGrpSpPr>
          <p:grpSpPr bwMode="auto">
            <a:xfrm>
              <a:off x="2774" y="2948"/>
              <a:ext cx="212" cy="203"/>
              <a:chOff x="4417" y="1147"/>
              <a:chExt cx="356" cy="341"/>
            </a:xfrm>
          </p:grpSpPr>
          <p:sp>
            <p:nvSpPr>
              <p:cNvPr id="63606" name="AutoShape 1361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07" name="Freeform 1362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08" name="Freeform 1363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09" name="Freeform 1364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0" name="Freeform 1365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1" name="Freeform 1366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2" name="Freeform 1367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3" name="Freeform 1368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4" name="Freeform 1369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5" name="Freeform 1370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6" name="Freeform 1371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7" name="Freeform 1372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8" name="Freeform 1373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19" name="Freeform 1374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0" name="Freeform 1375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1" name="Freeform 1376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2" name="Freeform 1377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3" name="Freeform 1378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4" name="Freeform 1379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5" name="Freeform 1380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6" name="Freeform 1381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7" name="Freeform 1382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8" name="Freeform 1383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29" name="Freeform 1384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0" name="Freeform 1385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1" name="Freeform 1386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2" name="Freeform 1387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3" name="Freeform 1388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4" name="Freeform 1389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5" name="Freeform 1390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6" name="Freeform 1391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7" name="Freeform 1392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8" name="Freeform 1393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39" name="Freeform 1394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0" name="Freeform 1395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1" name="Freeform 1396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2" name="Freeform 1397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3" name="Freeform 1398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4" name="Freeform 1399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5" name="Freeform 1400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6" name="Freeform 1401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7" name="Freeform 1402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8" name="Freeform 1403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49" name="Freeform 1404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0" name="Freeform 1405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1" name="Freeform 1406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2" name="Freeform 1407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3" name="Freeform 1408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4" name="Freeform 1409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5" name="Freeform 1410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6" name="Freeform 1411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7" name="Freeform 1412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8" name="Freeform 1413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59" name="Freeform 1414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0" name="Freeform 1415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1" name="Freeform 1416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2" name="Freeform 1417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3" name="Freeform 1418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4" name="Freeform 1419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5" name="Freeform 1420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6" name="Freeform 1421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7" name="Freeform 1422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8" name="Freeform 1423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69" name="Freeform 1424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0" name="Freeform 1425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1" name="Freeform 1426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2" name="Freeform 1427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3" name="Freeform 1428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4" name="Freeform 1429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5" name="Freeform 1430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6" name="Freeform 1431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7" name="Freeform 1432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8" name="Freeform 1433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79" name="Freeform 1434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0" name="Freeform 1435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1" name="Freeform 1436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2" name="Freeform 1437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3" name="Freeform 1438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4" name="Freeform 1439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5" name="Freeform 1440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6" name="Freeform 1441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7" name="Freeform 1442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8" name="Freeform 1443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89" name="Freeform 1444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90" name="Freeform 1445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91" name="Freeform 1446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62468" name="Group 1796"/>
          <p:cNvGrpSpPr>
            <a:grpSpLocks/>
          </p:cNvGrpSpPr>
          <p:nvPr/>
        </p:nvGrpSpPr>
        <p:grpSpPr bwMode="auto">
          <a:xfrm>
            <a:off x="4348163" y="4411663"/>
            <a:ext cx="266700" cy="777875"/>
            <a:chOff x="2774" y="2715"/>
            <a:chExt cx="213" cy="675"/>
          </a:xfrm>
        </p:grpSpPr>
        <p:grpSp>
          <p:nvGrpSpPr>
            <p:cNvPr id="63343" name="Group 922"/>
            <p:cNvGrpSpPr>
              <a:grpSpLocks noChangeAspect="1"/>
            </p:cNvGrpSpPr>
            <p:nvPr/>
          </p:nvGrpSpPr>
          <p:grpSpPr bwMode="auto">
            <a:xfrm>
              <a:off x="2774" y="3187"/>
              <a:ext cx="212" cy="203"/>
              <a:chOff x="4417" y="1147"/>
              <a:chExt cx="356" cy="341"/>
            </a:xfrm>
          </p:grpSpPr>
          <p:sp>
            <p:nvSpPr>
              <p:cNvPr id="63518" name="AutoShape 923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19" name="Freeform 924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0" name="Freeform 925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1" name="Freeform 926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2" name="Freeform 927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3" name="Freeform 928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4" name="Freeform 929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5" name="Freeform 930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6" name="Freeform 931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7" name="Freeform 932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8" name="Freeform 933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29" name="Freeform 934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0" name="Freeform 935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1" name="Freeform 936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2" name="Freeform 937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3" name="Freeform 938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4" name="Freeform 939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5" name="Freeform 940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6" name="Freeform 941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7" name="Freeform 942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8" name="Freeform 943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39" name="Freeform 944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0" name="Freeform 945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1" name="Freeform 946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2" name="Freeform 947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3" name="Freeform 948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4" name="Freeform 949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5" name="Freeform 950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6" name="Freeform 951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7" name="Freeform 952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8" name="Freeform 953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49" name="Freeform 954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0" name="Freeform 955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1" name="Freeform 956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2" name="Freeform 957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3" name="Freeform 958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4" name="Freeform 959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5" name="Freeform 960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6" name="Freeform 961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7" name="Freeform 962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8" name="Freeform 963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59" name="Freeform 964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0" name="Freeform 965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1" name="Freeform 966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2" name="Freeform 967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3" name="Freeform 968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4" name="Freeform 969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5" name="Freeform 970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6" name="Freeform 971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7" name="Freeform 972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8" name="Freeform 973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69" name="Freeform 974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0" name="Freeform 975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1" name="Freeform 976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2" name="Freeform 977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3" name="Freeform 978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4" name="Freeform 979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5" name="Freeform 980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6" name="Freeform 981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7" name="Freeform 982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8" name="Freeform 983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79" name="Freeform 984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0" name="Freeform 985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1" name="Freeform 986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2" name="Freeform 987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3" name="Freeform 988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4" name="Freeform 989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5" name="Freeform 990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6" name="Freeform 991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7" name="Freeform 992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8" name="Freeform 993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89" name="Freeform 994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0" name="Freeform 995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1" name="Freeform 996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2" name="Freeform 997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3" name="Freeform 998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4" name="Freeform 999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5" name="Freeform 1000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6" name="Freeform 1001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7" name="Freeform 1002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8" name="Freeform 1003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99" name="Freeform 1004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00" name="Freeform 1005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01" name="Freeform 1006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02" name="Freeform 1007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03" name="Freeform 1008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63344" name="Group 1009"/>
            <p:cNvGrpSpPr>
              <a:grpSpLocks noChangeAspect="1"/>
            </p:cNvGrpSpPr>
            <p:nvPr/>
          </p:nvGrpSpPr>
          <p:grpSpPr bwMode="auto">
            <a:xfrm>
              <a:off x="2774" y="2948"/>
              <a:ext cx="212" cy="203"/>
              <a:chOff x="4417" y="1147"/>
              <a:chExt cx="356" cy="341"/>
            </a:xfrm>
          </p:grpSpPr>
          <p:sp>
            <p:nvSpPr>
              <p:cNvPr id="63432" name="AutoShape 1010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33" name="Freeform 1011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34" name="Freeform 1012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35" name="Freeform 1013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36" name="Freeform 1014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37" name="Freeform 1015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38" name="Freeform 1016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39" name="Freeform 1017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0" name="Freeform 1018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1" name="Freeform 1019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2" name="Freeform 1020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3" name="Freeform 1021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4" name="Freeform 1022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5" name="Freeform 1023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6" name="Freeform 1024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7" name="Freeform 1025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8" name="Freeform 1026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49" name="Freeform 1027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0" name="Freeform 1028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1" name="Freeform 1029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2" name="Freeform 1030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3" name="Freeform 1031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4" name="Freeform 1032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5" name="Freeform 1033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6" name="Freeform 1034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7" name="Freeform 1035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8" name="Freeform 1036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59" name="Freeform 1037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0" name="Freeform 1038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1" name="Freeform 1039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2" name="Freeform 1040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3" name="Freeform 1041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4" name="Freeform 1042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5" name="Freeform 1043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6" name="Freeform 1044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7" name="Freeform 1045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8" name="Freeform 1046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69" name="Freeform 1047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0" name="Freeform 1048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1" name="Freeform 1049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2" name="Freeform 1050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3" name="Freeform 1051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4" name="Freeform 1052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5" name="Freeform 1053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6" name="Freeform 1054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7" name="Freeform 1055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8" name="Freeform 1056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79" name="Freeform 1057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0" name="Freeform 1058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1" name="Freeform 1059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2" name="Freeform 1060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3" name="Freeform 1061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4" name="Freeform 1062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5" name="Freeform 1063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6" name="Freeform 1064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7" name="Freeform 1065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8" name="Freeform 1066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89" name="Freeform 1067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0" name="Freeform 1068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1" name="Freeform 1069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2" name="Freeform 1070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3" name="Freeform 1071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4" name="Freeform 1072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5" name="Freeform 1073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6" name="Freeform 1074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7" name="Freeform 1075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8" name="Freeform 1076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99" name="Freeform 1077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0" name="Freeform 1078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1" name="Freeform 1079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2" name="Freeform 1080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3" name="Freeform 1081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4" name="Freeform 1082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5" name="Freeform 1083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6" name="Freeform 1084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7" name="Freeform 1085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8" name="Freeform 1086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09" name="Freeform 1087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10" name="Freeform 1088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11" name="Freeform 1089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12" name="Freeform 1090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13" name="Freeform 1091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14" name="Freeform 1092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15" name="Freeform 1093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16" name="Freeform 1094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17" name="Freeform 1095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63345" name="Group 1447"/>
            <p:cNvGrpSpPr>
              <a:grpSpLocks noChangeAspect="1"/>
            </p:cNvGrpSpPr>
            <p:nvPr/>
          </p:nvGrpSpPr>
          <p:grpSpPr bwMode="auto">
            <a:xfrm>
              <a:off x="2775" y="2715"/>
              <a:ext cx="212" cy="203"/>
              <a:chOff x="4417" y="1147"/>
              <a:chExt cx="356" cy="341"/>
            </a:xfrm>
          </p:grpSpPr>
          <p:sp>
            <p:nvSpPr>
              <p:cNvPr id="63346" name="AutoShape 1448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47" name="Freeform 1449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48" name="Freeform 1450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49" name="Freeform 1451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0" name="Freeform 1452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1" name="Freeform 1453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2" name="Freeform 1454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3" name="Freeform 1455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4" name="Freeform 1456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5" name="Freeform 1457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6" name="Freeform 1458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7" name="Freeform 1459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8" name="Freeform 1460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59" name="Freeform 1461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0" name="Freeform 1462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1" name="Freeform 1463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2" name="Freeform 1464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3" name="Freeform 1465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4" name="Freeform 1466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5" name="Freeform 1467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6" name="Freeform 1468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7" name="Freeform 1469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8" name="Freeform 1470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69" name="Freeform 1471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0" name="Freeform 1472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1" name="Freeform 1473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2" name="Freeform 1474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3" name="Freeform 1475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4" name="Freeform 1476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5" name="Freeform 1477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6" name="Freeform 1478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7" name="Freeform 1479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8" name="Freeform 1480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79" name="Freeform 1481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0" name="Freeform 1482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1" name="Freeform 1483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2" name="Freeform 1484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3" name="Freeform 1485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4" name="Freeform 1486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5" name="Freeform 1487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6" name="Freeform 1488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7" name="Freeform 1489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8" name="Freeform 1490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89" name="Freeform 1491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0" name="Freeform 1492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1" name="Freeform 1493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2" name="Freeform 1494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3" name="Freeform 1495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4" name="Freeform 1496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5" name="Freeform 1497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6" name="Freeform 1498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7" name="Freeform 1499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8" name="Freeform 1500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99" name="Freeform 1501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0" name="Freeform 1502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1" name="Freeform 1503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2" name="Freeform 1504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3" name="Freeform 1505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4" name="Freeform 1506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5" name="Freeform 1507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6" name="Freeform 1508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7" name="Freeform 1509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8" name="Freeform 1510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09" name="Freeform 1511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0" name="Freeform 1512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1" name="Freeform 1513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2" name="Freeform 1514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3" name="Freeform 1515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4" name="Freeform 1516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5" name="Freeform 1517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6" name="Freeform 1518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7" name="Freeform 1519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8" name="Freeform 1520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19" name="Freeform 1521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0" name="Freeform 1522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1" name="Freeform 1523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2" name="Freeform 1524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3" name="Freeform 1525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4" name="Freeform 1526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5" name="Freeform 1527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6" name="Freeform 1528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7" name="Freeform 1529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8" name="Freeform 1530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29" name="Freeform 1531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30" name="Freeform 1532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31" name="Freeform 1533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62469" name="Group 1534"/>
          <p:cNvGrpSpPr>
            <a:grpSpLocks noChangeAspect="1"/>
          </p:cNvGrpSpPr>
          <p:nvPr/>
        </p:nvGrpSpPr>
        <p:grpSpPr bwMode="auto">
          <a:xfrm>
            <a:off x="3644900" y="4951413"/>
            <a:ext cx="266700" cy="233362"/>
            <a:chOff x="4417" y="1147"/>
            <a:chExt cx="356" cy="341"/>
          </a:xfrm>
        </p:grpSpPr>
        <p:sp>
          <p:nvSpPr>
            <p:cNvPr id="63257" name="AutoShape 1535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58" name="Freeform 1536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59" name="Freeform 1537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0" name="Freeform 1538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1" name="Freeform 1539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2" name="Freeform 1540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3" name="Freeform 1541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4" name="Freeform 1542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5" name="Freeform 1543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6" name="Freeform 1544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7" name="Freeform 1545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8" name="Freeform 1546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69" name="Freeform 1547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0" name="Freeform 1548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1" name="Freeform 1549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2" name="Freeform 1550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3" name="Freeform 1551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4" name="Freeform 1552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5" name="Freeform 1553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6" name="Freeform 1554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7" name="Freeform 1555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8" name="Freeform 1556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79" name="Freeform 1557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0" name="Freeform 1558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1" name="Freeform 1559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2" name="Freeform 1560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3" name="Freeform 1561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4" name="Freeform 1562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5" name="Freeform 1563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6" name="Freeform 1564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7" name="Freeform 1565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8" name="Freeform 1566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89" name="Freeform 1567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0" name="Freeform 1568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1" name="Freeform 1569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2" name="Freeform 1570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3" name="Freeform 1571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4" name="Freeform 1572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5" name="Freeform 1573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6" name="Freeform 1574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7" name="Freeform 1575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8" name="Freeform 1576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99" name="Freeform 1577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0" name="Freeform 1578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1" name="Freeform 1579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2" name="Freeform 1580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3" name="Freeform 1581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4" name="Freeform 1582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5" name="Freeform 1583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6" name="Freeform 1584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7" name="Freeform 1585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8" name="Freeform 1586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09" name="Freeform 1587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0" name="Freeform 1588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1" name="Freeform 1589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2" name="Freeform 1590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3" name="Freeform 1591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4" name="Freeform 1592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5" name="Freeform 1593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6" name="Freeform 1594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7" name="Freeform 1595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8" name="Freeform 1596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19" name="Freeform 1597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0" name="Freeform 1598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1" name="Freeform 1599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2" name="Freeform 1600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3" name="Freeform 1601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4" name="Freeform 1602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5" name="Freeform 1603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6" name="Freeform 1604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7" name="Freeform 1605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8" name="Freeform 1606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29" name="Freeform 1607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0" name="Freeform 1608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1" name="Freeform 1609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2" name="Freeform 1610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3" name="Freeform 1611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4" name="Freeform 1612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5" name="Freeform 1613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6" name="Freeform 1614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7" name="Freeform 1615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8" name="Freeform 1616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39" name="Freeform 1617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40" name="Freeform 1618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41" name="Freeform 1619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42" name="Freeform 1620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2470" name="Group 1621"/>
          <p:cNvGrpSpPr>
            <a:grpSpLocks/>
          </p:cNvGrpSpPr>
          <p:nvPr/>
        </p:nvGrpSpPr>
        <p:grpSpPr bwMode="auto">
          <a:xfrm>
            <a:off x="4002088" y="4675188"/>
            <a:ext cx="266700" cy="509587"/>
            <a:chOff x="2774" y="2948"/>
            <a:chExt cx="212" cy="442"/>
          </a:xfrm>
        </p:grpSpPr>
        <p:grpSp>
          <p:nvGrpSpPr>
            <p:cNvPr id="63083" name="Group 1622"/>
            <p:cNvGrpSpPr>
              <a:grpSpLocks noChangeAspect="1"/>
            </p:cNvGrpSpPr>
            <p:nvPr/>
          </p:nvGrpSpPr>
          <p:grpSpPr bwMode="auto">
            <a:xfrm>
              <a:off x="2774" y="3187"/>
              <a:ext cx="212" cy="203"/>
              <a:chOff x="4417" y="1147"/>
              <a:chExt cx="356" cy="341"/>
            </a:xfrm>
          </p:grpSpPr>
          <p:sp>
            <p:nvSpPr>
              <p:cNvPr id="63171" name="AutoShape 1623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72" name="Freeform 1624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73" name="Freeform 1625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74" name="Freeform 1626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75" name="Freeform 1627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76" name="Freeform 1628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77" name="Freeform 1629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78" name="Freeform 1630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79" name="Freeform 1631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0" name="Freeform 1632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1" name="Freeform 1633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2" name="Freeform 1634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3" name="Freeform 1635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4" name="Freeform 1636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5" name="Freeform 1637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6" name="Freeform 1638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7" name="Freeform 1639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8" name="Freeform 1640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89" name="Freeform 1641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0" name="Freeform 1642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1" name="Freeform 1643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2" name="Freeform 1644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3" name="Freeform 1645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4" name="Freeform 1646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5" name="Freeform 1647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6" name="Freeform 1648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7" name="Freeform 1649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8" name="Freeform 1650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99" name="Freeform 1651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0" name="Freeform 1652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1" name="Freeform 1653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2" name="Freeform 1654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3" name="Freeform 1655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4" name="Freeform 1656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5" name="Freeform 1657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6" name="Freeform 1658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7" name="Freeform 1659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8" name="Freeform 1660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09" name="Freeform 1661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0" name="Freeform 1662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1" name="Freeform 1663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2" name="Freeform 1664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3" name="Freeform 1665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4" name="Freeform 1666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5" name="Freeform 1667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6" name="Freeform 1668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7" name="Freeform 1669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8" name="Freeform 1670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19" name="Freeform 1671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0" name="Freeform 1672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1" name="Freeform 1673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2" name="Freeform 1674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3" name="Freeform 1675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4" name="Freeform 1676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5" name="Freeform 1677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6" name="Freeform 1678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7" name="Freeform 1679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8" name="Freeform 1680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29" name="Freeform 1681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0" name="Freeform 1682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1" name="Freeform 1683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2" name="Freeform 1684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3" name="Freeform 1685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4" name="Freeform 1686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5" name="Freeform 1687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6" name="Freeform 1688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7" name="Freeform 1689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8" name="Freeform 1690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39" name="Freeform 1691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0" name="Freeform 1692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1" name="Freeform 1693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2" name="Freeform 1694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3" name="Freeform 1695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4" name="Freeform 1696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5" name="Freeform 1697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6" name="Freeform 1698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7" name="Freeform 1699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8" name="Freeform 1700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49" name="Freeform 1701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50" name="Freeform 1702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51" name="Freeform 1703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52" name="Freeform 1704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53" name="Freeform 1705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54" name="Freeform 1706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55" name="Freeform 1707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56" name="Freeform 1708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63084" name="Group 1709"/>
            <p:cNvGrpSpPr>
              <a:grpSpLocks noChangeAspect="1"/>
            </p:cNvGrpSpPr>
            <p:nvPr/>
          </p:nvGrpSpPr>
          <p:grpSpPr bwMode="auto">
            <a:xfrm>
              <a:off x="2774" y="2948"/>
              <a:ext cx="212" cy="203"/>
              <a:chOff x="4417" y="1147"/>
              <a:chExt cx="356" cy="341"/>
            </a:xfrm>
          </p:grpSpPr>
          <p:sp>
            <p:nvSpPr>
              <p:cNvPr id="63085" name="AutoShape 1710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86" name="Freeform 1711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87" name="Freeform 1712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88" name="Freeform 1713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89" name="Freeform 1714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0" name="Freeform 1715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1" name="Freeform 1716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2" name="Freeform 1717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3" name="Freeform 1718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4" name="Freeform 1719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5" name="Freeform 1720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6" name="Freeform 1721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7" name="Freeform 1722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8" name="Freeform 1723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99" name="Freeform 1724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0" name="Freeform 1725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1" name="Freeform 1726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2" name="Freeform 1727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3" name="Freeform 1728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4" name="Freeform 1729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5" name="Freeform 1730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6" name="Freeform 1731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7" name="Freeform 1732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8" name="Freeform 1733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09" name="Freeform 1734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0" name="Freeform 1735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1" name="Freeform 1736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2" name="Freeform 1737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3" name="Freeform 1738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4" name="Freeform 1739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5" name="Freeform 1740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6" name="Freeform 1741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7" name="Freeform 1742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8" name="Freeform 1743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19" name="Freeform 1744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0" name="Freeform 1745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1" name="Freeform 1746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2" name="Freeform 1747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3" name="Freeform 1748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4" name="Freeform 1749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5" name="Freeform 1750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6" name="Freeform 1751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7" name="Freeform 1752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8" name="Freeform 1753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29" name="Freeform 1754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0" name="Freeform 1755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1" name="Freeform 1756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2" name="Freeform 1757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3" name="Freeform 1758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4" name="Freeform 1759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5" name="Freeform 1760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6" name="Freeform 1761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7" name="Freeform 1762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8" name="Freeform 1763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39" name="Freeform 1764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0" name="Freeform 1765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1" name="Freeform 1766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2" name="Freeform 1767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3" name="Freeform 1768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4" name="Freeform 1769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5" name="Freeform 1770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6" name="Freeform 1771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7" name="Freeform 1772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8" name="Freeform 1773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49" name="Freeform 1774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0" name="Freeform 1775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1" name="Freeform 1776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2" name="Freeform 1777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3" name="Freeform 1778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4" name="Freeform 1779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5" name="Freeform 1780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6" name="Freeform 1781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7" name="Freeform 1782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8" name="Freeform 1783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59" name="Freeform 1784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0" name="Freeform 1785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1" name="Freeform 1786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2" name="Freeform 1787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3" name="Freeform 1788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4" name="Freeform 1789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5" name="Freeform 1790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6" name="Freeform 1791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7" name="Freeform 1792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8" name="Freeform 1793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69" name="Freeform 1794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70" name="Freeform 1795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62471" name="Group 1797"/>
          <p:cNvGrpSpPr>
            <a:grpSpLocks noChangeAspect="1"/>
          </p:cNvGrpSpPr>
          <p:nvPr/>
        </p:nvGrpSpPr>
        <p:grpSpPr bwMode="auto">
          <a:xfrm>
            <a:off x="5397500" y="4954588"/>
            <a:ext cx="265113" cy="233362"/>
            <a:chOff x="4417" y="1147"/>
            <a:chExt cx="356" cy="341"/>
          </a:xfrm>
        </p:grpSpPr>
        <p:sp>
          <p:nvSpPr>
            <p:cNvPr id="62997" name="AutoShape 1798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98" name="Freeform 1799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99" name="Freeform 1800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0" name="Freeform 1801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1" name="Freeform 1802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2" name="Freeform 1803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3" name="Freeform 1804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4" name="Freeform 1805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5" name="Freeform 1806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6" name="Freeform 1807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7" name="Freeform 1808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8" name="Freeform 1809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09" name="Freeform 1810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0" name="Freeform 1811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1" name="Freeform 1812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2" name="Freeform 1813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3" name="Freeform 1814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4" name="Freeform 1815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5" name="Freeform 1816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6" name="Freeform 1817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7" name="Freeform 1818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8" name="Freeform 1819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19" name="Freeform 1820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0" name="Freeform 1821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1" name="Freeform 1822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2" name="Freeform 1823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3" name="Freeform 1824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4" name="Freeform 1825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5" name="Freeform 1826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6" name="Freeform 1827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7" name="Freeform 1828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8" name="Freeform 1829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29" name="Freeform 1830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0" name="Freeform 1831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1" name="Freeform 1832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2" name="Freeform 1833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3" name="Freeform 1834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4" name="Freeform 1835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5" name="Freeform 1836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6" name="Freeform 1837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7" name="Freeform 1838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8" name="Freeform 1839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39" name="Freeform 1840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0" name="Freeform 1841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1" name="Freeform 1842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2" name="Freeform 1843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3" name="Freeform 1844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4" name="Freeform 1845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5" name="Freeform 1846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6" name="Freeform 1847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7" name="Freeform 1848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8" name="Freeform 1849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49" name="Freeform 1850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0" name="Freeform 1851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1" name="Freeform 1852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2" name="Freeform 1853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3" name="Freeform 1854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4" name="Freeform 1855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5" name="Freeform 1856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6" name="Freeform 1857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7" name="Freeform 1858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8" name="Freeform 1859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59" name="Freeform 1860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0" name="Freeform 1861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1" name="Freeform 1862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2" name="Freeform 1863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3" name="Freeform 1864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4" name="Freeform 1865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5" name="Freeform 1866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6" name="Freeform 1867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7" name="Freeform 1868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8" name="Freeform 1869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69" name="Freeform 1870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0" name="Freeform 1871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1" name="Freeform 1872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2" name="Freeform 1873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3" name="Freeform 1874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4" name="Freeform 1875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5" name="Freeform 1876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6" name="Freeform 1877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7" name="Freeform 1878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8" name="Freeform 1879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79" name="Freeform 1880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80" name="Freeform 1881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81" name="Freeform 1882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82" name="Freeform 1883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2472" name="Group 2063"/>
          <p:cNvGrpSpPr>
            <a:grpSpLocks noChangeAspect="1"/>
          </p:cNvGrpSpPr>
          <p:nvPr/>
        </p:nvGrpSpPr>
        <p:grpSpPr bwMode="auto">
          <a:xfrm>
            <a:off x="4695825" y="4953000"/>
            <a:ext cx="265113" cy="233363"/>
            <a:chOff x="4417" y="1147"/>
            <a:chExt cx="356" cy="341"/>
          </a:xfrm>
        </p:grpSpPr>
        <p:sp>
          <p:nvSpPr>
            <p:cNvPr id="62911" name="AutoShape 2064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12" name="Freeform 2065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13" name="Freeform 2066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14" name="Freeform 2067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15" name="Freeform 2068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16" name="Freeform 2069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17" name="Freeform 2070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18" name="Freeform 2071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19" name="Freeform 2072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0" name="Freeform 2073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1" name="Freeform 2074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2" name="Freeform 2075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3" name="Freeform 2076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4" name="Freeform 2077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5" name="Freeform 2078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6" name="Freeform 2079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7" name="Freeform 2080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8" name="Freeform 2081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29" name="Freeform 2082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0" name="Freeform 2083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1" name="Freeform 2084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2" name="Freeform 2085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3" name="Freeform 2086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4" name="Freeform 2087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5" name="Freeform 2088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6" name="Freeform 2089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7" name="Freeform 2090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8" name="Freeform 2091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39" name="Freeform 2092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0" name="Freeform 2093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1" name="Freeform 2094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2" name="Freeform 2095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3" name="Freeform 2096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4" name="Freeform 2097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5" name="Freeform 2098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6" name="Freeform 2099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7" name="Freeform 2100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8" name="Freeform 2101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49" name="Freeform 2102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0" name="Freeform 2103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1" name="Freeform 2104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2" name="Freeform 2105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3" name="Freeform 2106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4" name="Freeform 2107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5" name="Freeform 2108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6" name="Freeform 2109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7" name="Freeform 2110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8" name="Freeform 2111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59" name="Freeform 2112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0" name="Freeform 2113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1" name="Freeform 2114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2" name="Freeform 2115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3" name="Freeform 2116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4" name="Freeform 2117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5" name="Freeform 2118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6" name="Freeform 2119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7" name="Freeform 2120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8" name="Freeform 2121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69" name="Freeform 2122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0" name="Freeform 2123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1" name="Freeform 2124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2" name="Freeform 2125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3" name="Freeform 2126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4" name="Freeform 2127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5" name="Freeform 2128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6" name="Freeform 2129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7" name="Freeform 2130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8" name="Freeform 2131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79" name="Freeform 2132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0" name="Freeform 2133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1" name="Freeform 2134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2" name="Freeform 2135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3" name="Freeform 2136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4" name="Freeform 2137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5" name="Freeform 2138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6" name="Freeform 2139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7" name="Freeform 2140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8" name="Freeform 2141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89" name="Freeform 2142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90" name="Freeform 2143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91" name="Freeform 2144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92" name="Freeform 2145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93" name="Freeform 2146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94" name="Freeform 2147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95" name="Freeform 2148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96" name="Freeform 2149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2473" name="Group 2150"/>
          <p:cNvGrpSpPr>
            <a:grpSpLocks noChangeAspect="1"/>
          </p:cNvGrpSpPr>
          <p:nvPr/>
        </p:nvGrpSpPr>
        <p:grpSpPr bwMode="auto">
          <a:xfrm>
            <a:off x="4695825" y="4678363"/>
            <a:ext cx="265113" cy="233362"/>
            <a:chOff x="4417" y="1147"/>
            <a:chExt cx="356" cy="341"/>
          </a:xfrm>
        </p:grpSpPr>
        <p:sp>
          <p:nvSpPr>
            <p:cNvPr id="62825" name="AutoShape 2151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26" name="Freeform 2152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27" name="Freeform 2153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28" name="Freeform 2154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29" name="Freeform 2155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0" name="Freeform 2156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1" name="Freeform 2157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2" name="Freeform 2158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3" name="Freeform 2159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4" name="Freeform 2160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5" name="Freeform 2161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6" name="Freeform 2162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7" name="Freeform 2163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8" name="Freeform 2164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39" name="Freeform 2165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0" name="Freeform 2166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1" name="Freeform 2167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2" name="Freeform 2168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3" name="Freeform 2169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4" name="Freeform 2170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5" name="Freeform 2171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6" name="Freeform 2172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7" name="Freeform 2173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8" name="Freeform 2174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49" name="Freeform 2175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0" name="Freeform 2176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1" name="Freeform 2177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2" name="Freeform 2178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3" name="Freeform 2179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4" name="Freeform 2180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5" name="Freeform 2181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6" name="Freeform 2182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7" name="Freeform 2183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8" name="Freeform 2184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59" name="Freeform 2185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0" name="Freeform 2186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1" name="Freeform 2187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2" name="Freeform 2188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3" name="Freeform 2189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4" name="Freeform 2190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5" name="Freeform 2191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6" name="Freeform 2192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7" name="Freeform 2193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8" name="Freeform 2194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69" name="Freeform 2195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0" name="Freeform 2196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1" name="Freeform 2197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2" name="Freeform 2198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3" name="Freeform 2199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4" name="Freeform 2200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5" name="Freeform 2201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6" name="Freeform 2202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7" name="Freeform 2203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8" name="Freeform 2204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79" name="Freeform 2205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0" name="Freeform 2206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1" name="Freeform 2207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2" name="Freeform 2208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3" name="Freeform 2209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4" name="Freeform 2210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5" name="Freeform 2211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6" name="Freeform 2212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7" name="Freeform 2213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8" name="Freeform 2214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89" name="Freeform 2215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0" name="Freeform 2216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1" name="Freeform 2217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2" name="Freeform 2218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3" name="Freeform 2219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4" name="Freeform 2220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5" name="Freeform 2221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6" name="Freeform 2222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7" name="Freeform 2223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8" name="Freeform 2224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99" name="Freeform 2225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0" name="Freeform 2226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1" name="Freeform 2227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2" name="Freeform 2228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3" name="Freeform 2229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4" name="Freeform 2230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5" name="Freeform 2231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6" name="Freeform 2232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7" name="Freeform 2233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8" name="Freeform 2234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09" name="Freeform 2235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10" name="Freeform 2236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2474" name="Group 2237"/>
          <p:cNvGrpSpPr>
            <a:grpSpLocks noChangeAspect="1"/>
          </p:cNvGrpSpPr>
          <p:nvPr/>
        </p:nvGrpSpPr>
        <p:grpSpPr bwMode="auto">
          <a:xfrm>
            <a:off x="4697413" y="4410075"/>
            <a:ext cx="265112" cy="233363"/>
            <a:chOff x="4417" y="1147"/>
            <a:chExt cx="356" cy="341"/>
          </a:xfrm>
        </p:grpSpPr>
        <p:sp>
          <p:nvSpPr>
            <p:cNvPr id="62739" name="AutoShape 2238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0" name="Freeform 2239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1" name="Freeform 2240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2" name="Freeform 2241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3" name="Freeform 2242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4" name="Freeform 2243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5" name="Freeform 2244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6" name="Freeform 2245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7" name="Freeform 2246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8" name="Freeform 2247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49" name="Freeform 2248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0" name="Freeform 2249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1" name="Freeform 2250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2" name="Freeform 2251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3" name="Freeform 2252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4" name="Freeform 2253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5" name="Freeform 2254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6" name="Freeform 2255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7" name="Freeform 2256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8" name="Freeform 2257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59" name="Freeform 2258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0" name="Freeform 2259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1" name="Freeform 2260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2" name="Freeform 2261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3" name="Freeform 2262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4" name="Freeform 2263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5" name="Freeform 2264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6" name="Freeform 2265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7" name="Freeform 2266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8" name="Freeform 2267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69" name="Freeform 2268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0" name="Freeform 2269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1" name="Freeform 2270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2" name="Freeform 2271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3" name="Freeform 2272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4" name="Freeform 2273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5" name="Freeform 2274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6" name="Freeform 2275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7" name="Freeform 2276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8" name="Freeform 2277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79" name="Freeform 2278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0" name="Freeform 2279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1" name="Freeform 2280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2" name="Freeform 2281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3" name="Freeform 2282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4" name="Freeform 2283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5" name="Freeform 2284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6" name="Freeform 2285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7" name="Freeform 2286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8" name="Freeform 2287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89" name="Freeform 2288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0" name="Freeform 2289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1" name="Freeform 2290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2" name="Freeform 2291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3" name="Freeform 2292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4" name="Freeform 2293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5" name="Freeform 2294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6" name="Freeform 2295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7" name="Freeform 2296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8" name="Freeform 2297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99" name="Freeform 2298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0" name="Freeform 2299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1" name="Freeform 2300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2" name="Freeform 2301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3" name="Freeform 2302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4" name="Freeform 2303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5" name="Freeform 2304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6" name="Freeform 2305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7" name="Freeform 2306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8" name="Freeform 2307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09" name="Freeform 2308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0" name="Freeform 2309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1" name="Freeform 2310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2" name="Freeform 2311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3" name="Freeform 2312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4" name="Freeform 2313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5" name="Freeform 2314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6" name="Freeform 2315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7" name="Freeform 2316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8" name="Freeform 2317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19" name="Freeform 2318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20" name="Freeform 2319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21" name="Freeform 2320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22" name="Freeform 2321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23" name="Freeform 2322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24" name="Freeform 2323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083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3762"/>
          </a:xfrm>
        </p:spPr>
        <p:txBody>
          <a:bodyPr/>
          <a:lstStyle/>
          <a:p>
            <a:pPr eaLnBrk="1" hangingPunct="1">
              <a:defRPr/>
            </a:pPr>
            <a:r>
              <a:rPr lang="en-US" sz="2400" b="1" dirty="0" smtClean="0">
                <a:solidFill>
                  <a:srgbClr val="000000"/>
                </a:solidFill>
              </a:rPr>
              <a:t>Annual cycles of </a:t>
            </a:r>
            <a:r>
              <a:rPr lang="en-US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colony population</a:t>
            </a:r>
            <a:r>
              <a:rPr lang="en-US" sz="2400" b="1" dirty="0" smtClean="0">
                <a:solidFill>
                  <a:srgbClr val="000000"/>
                </a:solidFill>
              </a:rPr>
              <a:t> and </a:t>
            </a:r>
            <a:r>
              <a:rPr lang="en-US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food resources</a:t>
            </a:r>
          </a:p>
        </p:txBody>
      </p:sp>
      <p:sp>
        <p:nvSpPr>
          <p:cNvPr id="62476" name="Line 2325"/>
          <p:cNvSpPr>
            <a:spLocks noChangeShapeType="1"/>
          </p:cNvSpPr>
          <p:nvPr/>
        </p:nvSpPr>
        <p:spPr bwMode="auto">
          <a:xfrm>
            <a:off x="3352800" y="5000625"/>
            <a:ext cx="3943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62477" name="Group 1"/>
          <p:cNvGrpSpPr>
            <a:grpSpLocks/>
          </p:cNvGrpSpPr>
          <p:nvPr/>
        </p:nvGrpSpPr>
        <p:grpSpPr bwMode="auto">
          <a:xfrm>
            <a:off x="6213475" y="4694238"/>
            <a:ext cx="682625" cy="477837"/>
            <a:chOff x="6212841" y="4693784"/>
            <a:chExt cx="684000" cy="478133"/>
          </a:xfrm>
        </p:grpSpPr>
        <p:grpSp>
          <p:nvGrpSpPr>
            <p:cNvPr id="62478" name="Group 2063"/>
            <p:cNvGrpSpPr>
              <a:grpSpLocks noChangeAspect="1"/>
            </p:cNvGrpSpPr>
            <p:nvPr/>
          </p:nvGrpSpPr>
          <p:grpSpPr bwMode="auto">
            <a:xfrm>
              <a:off x="6631393" y="4925798"/>
              <a:ext cx="265448" cy="233461"/>
              <a:chOff x="4417" y="1147"/>
              <a:chExt cx="356" cy="341"/>
            </a:xfrm>
          </p:grpSpPr>
          <p:sp>
            <p:nvSpPr>
              <p:cNvPr id="62653" name="AutoShape 2064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54" name="Freeform 2065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55" name="Freeform 2066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56" name="Freeform 2067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57" name="Freeform 2068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58" name="Freeform 2069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59" name="Freeform 2070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0" name="Freeform 2071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1" name="Freeform 2072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2" name="Freeform 2073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3" name="Freeform 2074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4" name="Freeform 2075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5" name="Freeform 2076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6" name="Freeform 2077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7" name="Freeform 2078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8" name="Freeform 2079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69" name="Freeform 2080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0" name="Freeform 2081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1" name="Freeform 2082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2" name="Freeform 2083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3" name="Freeform 2084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4" name="Freeform 2085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5" name="Freeform 2086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6" name="Freeform 2087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7" name="Freeform 2088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8" name="Freeform 2089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79" name="Freeform 2090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0" name="Freeform 2091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1" name="Freeform 2092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2" name="Freeform 2093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3" name="Freeform 2094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4" name="Freeform 2095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5" name="Freeform 2096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6" name="Freeform 2097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7" name="Freeform 2098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8" name="Freeform 2099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89" name="Freeform 2100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0" name="Freeform 2101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1" name="Freeform 2102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2" name="Freeform 2103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3" name="Freeform 2104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4" name="Freeform 2105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5" name="Freeform 2106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6" name="Freeform 2107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7" name="Freeform 2108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8" name="Freeform 2109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99" name="Freeform 2110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0" name="Freeform 2111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1" name="Freeform 2112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2" name="Freeform 2113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3" name="Freeform 2114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4" name="Freeform 2115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5" name="Freeform 2116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6" name="Freeform 2117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7" name="Freeform 2118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8" name="Freeform 2119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09" name="Freeform 2120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0" name="Freeform 2121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1" name="Freeform 2122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2" name="Freeform 2123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3" name="Freeform 2124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4" name="Freeform 2125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5" name="Freeform 2126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6" name="Freeform 2127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7" name="Freeform 2128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8" name="Freeform 2129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19" name="Freeform 2130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0" name="Freeform 2131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1" name="Freeform 2132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2" name="Freeform 2133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3" name="Freeform 2134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4" name="Freeform 2135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5" name="Freeform 2136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6" name="Freeform 2137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7" name="Freeform 2138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8" name="Freeform 2139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29" name="Freeform 2140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30" name="Freeform 2141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31" name="Freeform 2142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32" name="Freeform 2143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33" name="Freeform 2144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34" name="Freeform 2145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35" name="Freeform 2146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36" name="Freeform 2147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37" name="Freeform 2148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38" name="Freeform 2149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62479" name="Group 2150"/>
            <p:cNvGrpSpPr>
              <a:grpSpLocks noChangeAspect="1"/>
            </p:cNvGrpSpPr>
            <p:nvPr/>
          </p:nvGrpSpPr>
          <p:grpSpPr bwMode="auto">
            <a:xfrm>
              <a:off x="6436633" y="4693784"/>
              <a:ext cx="265448" cy="233461"/>
              <a:chOff x="4417" y="1147"/>
              <a:chExt cx="356" cy="341"/>
            </a:xfrm>
          </p:grpSpPr>
          <p:sp>
            <p:nvSpPr>
              <p:cNvPr id="62567" name="AutoShape 2151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68" name="Freeform 2152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69" name="Freeform 2153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0" name="Freeform 2154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1" name="Freeform 2155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2" name="Freeform 2156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3" name="Freeform 2157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4" name="Freeform 2158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5" name="Freeform 2159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6" name="Freeform 2160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7" name="Freeform 2161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8" name="Freeform 2162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79" name="Freeform 2163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0" name="Freeform 2164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1" name="Freeform 2165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2" name="Freeform 2166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3" name="Freeform 2167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4" name="Freeform 2168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5" name="Freeform 2169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6" name="Freeform 2170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7" name="Freeform 2171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8" name="Freeform 2172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89" name="Freeform 2173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0" name="Freeform 2174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1" name="Freeform 2175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2" name="Freeform 2176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3" name="Freeform 2177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4" name="Freeform 2178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5" name="Freeform 2179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6" name="Freeform 2180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7" name="Freeform 2181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8" name="Freeform 2182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99" name="Freeform 2183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0" name="Freeform 2184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1" name="Freeform 2185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2" name="Freeform 2186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3" name="Freeform 2187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4" name="Freeform 2188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5" name="Freeform 2189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6" name="Freeform 2190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7" name="Freeform 2191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8" name="Freeform 2192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09" name="Freeform 2193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0" name="Freeform 2194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1" name="Freeform 2195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2" name="Freeform 2196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3" name="Freeform 2197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4" name="Freeform 2198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5" name="Freeform 2199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6" name="Freeform 2200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7" name="Freeform 2201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8" name="Freeform 2202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19" name="Freeform 2203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0" name="Freeform 2204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1" name="Freeform 2205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2" name="Freeform 2206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3" name="Freeform 2207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4" name="Freeform 2208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5" name="Freeform 2209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6" name="Freeform 2210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7" name="Freeform 2211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8" name="Freeform 2212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29" name="Freeform 2213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0" name="Freeform 2214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1" name="Freeform 2215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2" name="Freeform 2216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3" name="Freeform 2217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4" name="Freeform 2218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5" name="Freeform 2219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6" name="Freeform 2220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7" name="Freeform 2221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8" name="Freeform 2222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39" name="Freeform 2223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0" name="Freeform 2224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1" name="Freeform 2225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2" name="Freeform 2226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3" name="Freeform 2227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4" name="Freeform 2228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5" name="Freeform 2229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6" name="Freeform 2230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7" name="Freeform 2231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8" name="Freeform 2232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49" name="Freeform 2233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50" name="Freeform 2234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51" name="Freeform 2235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52" name="Freeform 2236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62480" name="Group 2237"/>
            <p:cNvGrpSpPr>
              <a:grpSpLocks noChangeAspect="1"/>
            </p:cNvGrpSpPr>
            <p:nvPr/>
          </p:nvGrpSpPr>
          <p:grpSpPr bwMode="auto">
            <a:xfrm>
              <a:off x="6212841" y="4938456"/>
              <a:ext cx="265448" cy="233461"/>
              <a:chOff x="4417" y="1147"/>
              <a:chExt cx="356" cy="341"/>
            </a:xfrm>
          </p:grpSpPr>
          <p:sp>
            <p:nvSpPr>
              <p:cNvPr id="62481" name="AutoShape 2238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82" name="Freeform 2239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83" name="Freeform 2240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84" name="Freeform 2241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85" name="Freeform 2242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86" name="Freeform 2243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87" name="Freeform 2244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88" name="Freeform 2245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89" name="Freeform 2246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0" name="Freeform 2247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1" name="Freeform 2248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2" name="Freeform 2249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3" name="Freeform 2250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4" name="Freeform 2251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5" name="Freeform 2252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6" name="Freeform 2253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7" name="Freeform 2254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8" name="Freeform 2255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99" name="Freeform 2256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0" name="Freeform 2257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1" name="Freeform 2258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2" name="Freeform 2259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3" name="Freeform 2260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4" name="Freeform 2261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5" name="Freeform 2262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6" name="Freeform 2263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7" name="Freeform 2264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8" name="Freeform 2265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09" name="Freeform 2266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0" name="Freeform 2267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1" name="Freeform 2268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2" name="Freeform 2269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3" name="Freeform 2270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4" name="Freeform 2271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5" name="Freeform 2272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6" name="Freeform 2273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7" name="Freeform 2274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8" name="Freeform 2275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19" name="Freeform 2276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0" name="Freeform 2277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1" name="Freeform 2278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2" name="Freeform 2279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3" name="Freeform 2280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4" name="Freeform 2281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5" name="Freeform 2282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6" name="Freeform 2283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7" name="Freeform 2284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8" name="Freeform 2285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29" name="Freeform 2286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0" name="Freeform 2287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1" name="Freeform 2288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2" name="Freeform 2289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3" name="Freeform 2290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4" name="Freeform 2291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5" name="Freeform 2292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6" name="Freeform 2293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7" name="Freeform 2294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8" name="Freeform 2295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39" name="Freeform 2296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0" name="Freeform 2297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1" name="Freeform 2298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2" name="Freeform 2299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3" name="Freeform 2300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4" name="Freeform 2301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5" name="Freeform 2302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6" name="Freeform 2303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7" name="Freeform 2304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8" name="Freeform 2305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49" name="Freeform 2306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0" name="Freeform 2307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1" name="Freeform 2308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2" name="Freeform 2309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3" name="Freeform 2310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4" name="Freeform 2311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5" name="Freeform 2312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6" name="Freeform 2313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7" name="Freeform 2314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8" name="Freeform 2315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59" name="Freeform 2316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60" name="Freeform 2317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61" name="Freeform 2318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62" name="Freeform 2319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63" name="Freeform 2320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64" name="Freeform 2321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65" name="Freeform 2322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66" name="Freeform 2323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7343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2"/>
          <p:cNvGrpSpPr>
            <a:grpSpLocks/>
          </p:cNvGrpSpPr>
          <p:nvPr/>
        </p:nvGrpSpPr>
        <p:grpSpPr bwMode="auto">
          <a:xfrm>
            <a:off x="3043238" y="1790700"/>
            <a:ext cx="3057525" cy="4106863"/>
            <a:chOff x="1917" y="1128"/>
            <a:chExt cx="1926" cy="2587"/>
          </a:xfrm>
        </p:grpSpPr>
        <p:grpSp>
          <p:nvGrpSpPr>
            <p:cNvPr id="64516" name="Group 3"/>
            <p:cNvGrpSpPr>
              <a:grpSpLocks/>
            </p:cNvGrpSpPr>
            <p:nvPr/>
          </p:nvGrpSpPr>
          <p:grpSpPr bwMode="auto">
            <a:xfrm>
              <a:off x="1957" y="1243"/>
              <a:ext cx="1846" cy="2472"/>
              <a:chOff x="1524" y="997"/>
              <a:chExt cx="1846" cy="2472"/>
            </a:xfrm>
          </p:grpSpPr>
          <p:sp>
            <p:nvSpPr>
              <p:cNvPr id="64524" name="AutoShape 4" descr="Granite"/>
              <p:cNvSpPr>
                <a:spLocks noChangeAspect="1" noChangeArrowheads="1"/>
              </p:cNvSpPr>
              <p:nvPr/>
            </p:nvSpPr>
            <p:spPr bwMode="auto">
              <a:xfrm>
                <a:off x="1934" y="2884"/>
                <a:ext cx="1418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64525" name="AutoShape 5" descr="Granite"/>
              <p:cNvSpPr>
                <a:spLocks noChangeAspect="1" noChangeArrowheads="1"/>
              </p:cNvSpPr>
              <p:nvPr/>
            </p:nvSpPr>
            <p:spPr bwMode="auto">
              <a:xfrm>
                <a:off x="1589" y="3173"/>
                <a:ext cx="1529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64526" name="AutoShape 6"/>
              <p:cNvSpPr>
                <a:spLocks noChangeAspect="1" noChangeArrowheads="1"/>
              </p:cNvSpPr>
              <p:nvPr/>
            </p:nvSpPr>
            <p:spPr bwMode="auto">
              <a:xfrm>
                <a:off x="1527" y="1961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64527" name="AutoShape 7"/>
              <p:cNvSpPr>
                <a:spLocks noChangeAspect="1" noChangeArrowheads="1"/>
              </p:cNvSpPr>
              <p:nvPr/>
            </p:nvSpPr>
            <p:spPr bwMode="auto">
              <a:xfrm>
                <a:off x="1527" y="997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64528" name="Rectangle 8"/>
              <p:cNvSpPr>
                <a:spLocks noChangeAspect="1" noChangeArrowheads="1"/>
              </p:cNvSpPr>
              <p:nvPr/>
            </p:nvSpPr>
            <p:spPr bwMode="auto">
              <a:xfrm>
                <a:off x="1524" y="3293"/>
                <a:ext cx="1410" cy="66"/>
              </a:xfrm>
              <a:prstGeom prst="rect">
                <a:avLst/>
              </a:prstGeom>
              <a:solidFill>
                <a:srgbClr val="0000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</p:grpSp>
        <p:sp>
          <p:nvSpPr>
            <p:cNvPr id="64517" name="AutoShape 9"/>
            <p:cNvSpPr>
              <a:spLocks noChangeAspect="1" noChangeArrowheads="1"/>
            </p:cNvSpPr>
            <p:nvPr/>
          </p:nvSpPr>
          <p:spPr bwMode="auto">
            <a:xfrm>
              <a:off x="1917" y="1128"/>
              <a:ext cx="1926" cy="556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64518" name="Oval 10"/>
            <p:cNvSpPr>
              <a:spLocks noChangeArrowheads="1"/>
            </p:cNvSpPr>
            <p:nvPr/>
          </p:nvSpPr>
          <p:spPr bwMode="auto">
            <a:xfrm>
              <a:off x="2391" y="2852"/>
              <a:ext cx="504" cy="546"/>
            </a:xfrm>
            <a:prstGeom prst="ellipse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2800" b="1" dirty="0"/>
                <a:t>B</a:t>
              </a:r>
            </a:p>
          </p:txBody>
        </p:sp>
        <p:sp>
          <p:nvSpPr>
            <p:cNvPr id="64519" name="Text Box 11"/>
            <p:cNvSpPr txBox="1">
              <a:spLocks noChangeArrowheads="1"/>
            </p:cNvSpPr>
            <p:nvPr/>
          </p:nvSpPr>
          <p:spPr bwMode="auto">
            <a:xfrm>
              <a:off x="1980" y="3182"/>
              <a:ext cx="23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P</a:t>
              </a:r>
            </a:p>
          </p:txBody>
        </p:sp>
        <p:sp>
          <p:nvSpPr>
            <p:cNvPr id="64520" name="Text Box 12"/>
            <p:cNvSpPr txBox="1">
              <a:spLocks noChangeArrowheads="1"/>
            </p:cNvSpPr>
            <p:nvPr/>
          </p:nvSpPr>
          <p:spPr bwMode="auto">
            <a:xfrm>
              <a:off x="3112" y="3190"/>
              <a:ext cx="23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P</a:t>
              </a:r>
            </a:p>
          </p:txBody>
        </p:sp>
        <p:sp>
          <p:nvSpPr>
            <p:cNvPr id="64521" name="Text Box 13"/>
            <p:cNvSpPr txBox="1">
              <a:spLocks noChangeArrowheads="1"/>
            </p:cNvSpPr>
            <p:nvPr/>
          </p:nvSpPr>
          <p:spPr bwMode="auto">
            <a:xfrm>
              <a:off x="1978" y="2669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64522" name="Text Box 14"/>
            <p:cNvSpPr txBox="1">
              <a:spLocks noChangeArrowheads="1"/>
            </p:cNvSpPr>
            <p:nvPr/>
          </p:nvSpPr>
          <p:spPr bwMode="auto">
            <a:xfrm>
              <a:off x="3052" y="2669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64523" name="Text Box 15"/>
            <p:cNvSpPr txBox="1">
              <a:spLocks noChangeArrowheads="1"/>
            </p:cNvSpPr>
            <p:nvPr/>
          </p:nvSpPr>
          <p:spPr bwMode="auto">
            <a:xfrm>
              <a:off x="2499" y="1997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</p:grpSp>
      <p:sp>
        <p:nvSpPr>
          <p:cNvPr id="64515" name="Rectangle 16"/>
          <p:cNvSpPr>
            <a:spLocks noGrp="1" noChangeArrowheads="1"/>
          </p:cNvSpPr>
          <p:nvPr>
            <p:ph type="title"/>
          </p:nvPr>
        </p:nvSpPr>
        <p:spPr>
          <a:xfrm>
            <a:off x="1749425" y="274638"/>
            <a:ext cx="5643563" cy="1125537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chemeClr val="tx1"/>
                </a:solidFill>
              </a:rPr>
              <a:t>EARLY FALL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Combine weak hives</a:t>
            </a:r>
          </a:p>
        </p:txBody>
      </p:sp>
      <p:sp>
        <p:nvSpPr>
          <p:cNvPr id="23555" name="Rectangle 4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/>
            <a:endParaRPr lang="en-US" altLang="en-US" sz="2800" smtClean="0"/>
          </a:p>
          <a:p>
            <a:pPr eaLnBrk="1" hangingPunct="1"/>
            <a:endParaRPr lang="en-US" altLang="en-US" sz="2800" smtClean="0"/>
          </a:p>
          <a:p>
            <a:pPr eaLnBrk="1" hangingPunct="1"/>
            <a:r>
              <a:rPr lang="en-US" altLang="en-US" sz="2800" smtClean="0"/>
              <a:t>Newspaper method</a:t>
            </a:r>
          </a:p>
          <a:p>
            <a:pPr eaLnBrk="1" hangingPunct="1"/>
            <a:endParaRPr lang="en-US" altLang="en-US" sz="2800" smtClean="0"/>
          </a:p>
        </p:txBody>
      </p:sp>
      <p:pic>
        <p:nvPicPr>
          <p:cNvPr id="23556" name="Picture 6" descr="combining1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905375" y="2562225"/>
            <a:ext cx="3524250" cy="2601913"/>
          </a:xfrm>
          <a:noFill/>
        </p:spPr>
      </p:pic>
    </p:spTree>
    <p:extLst>
      <p:ext uri="{BB962C8B-B14F-4D97-AF65-F5344CB8AC3E}">
        <p14:creationId xmlns:p14="http://schemas.microsoft.com/office/powerpoint/2010/main" val="2968039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17"/>
          <p:cNvGrpSpPr>
            <a:grpSpLocks/>
          </p:cNvGrpSpPr>
          <p:nvPr/>
        </p:nvGrpSpPr>
        <p:grpSpPr bwMode="auto">
          <a:xfrm>
            <a:off x="3043238" y="1790700"/>
            <a:ext cx="3057525" cy="4106863"/>
            <a:chOff x="1917" y="1128"/>
            <a:chExt cx="1926" cy="2587"/>
          </a:xfrm>
        </p:grpSpPr>
        <p:grpSp>
          <p:nvGrpSpPr>
            <p:cNvPr id="68612" name="Group 3"/>
            <p:cNvGrpSpPr>
              <a:grpSpLocks/>
            </p:cNvGrpSpPr>
            <p:nvPr/>
          </p:nvGrpSpPr>
          <p:grpSpPr bwMode="auto">
            <a:xfrm>
              <a:off x="1957" y="1243"/>
              <a:ext cx="1846" cy="2472"/>
              <a:chOff x="1524" y="997"/>
              <a:chExt cx="1846" cy="2472"/>
            </a:xfrm>
          </p:grpSpPr>
          <p:sp>
            <p:nvSpPr>
              <p:cNvPr id="68620" name="AutoShape 4" descr="Granite"/>
              <p:cNvSpPr>
                <a:spLocks noChangeAspect="1" noChangeArrowheads="1"/>
              </p:cNvSpPr>
              <p:nvPr/>
            </p:nvSpPr>
            <p:spPr bwMode="auto">
              <a:xfrm>
                <a:off x="1934" y="2884"/>
                <a:ext cx="1418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68621" name="AutoShape 5" descr="Granite"/>
              <p:cNvSpPr>
                <a:spLocks noChangeAspect="1" noChangeArrowheads="1"/>
              </p:cNvSpPr>
              <p:nvPr/>
            </p:nvSpPr>
            <p:spPr bwMode="auto">
              <a:xfrm>
                <a:off x="1589" y="3173"/>
                <a:ext cx="1529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68622" name="AutoShape 6"/>
              <p:cNvSpPr>
                <a:spLocks noChangeAspect="1" noChangeArrowheads="1"/>
              </p:cNvSpPr>
              <p:nvPr/>
            </p:nvSpPr>
            <p:spPr bwMode="auto">
              <a:xfrm>
                <a:off x="1527" y="1961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68623" name="AutoShape 7"/>
              <p:cNvSpPr>
                <a:spLocks noChangeAspect="1" noChangeArrowheads="1"/>
              </p:cNvSpPr>
              <p:nvPr/>
            </p:nvSpPr>
            <p:spPr bwMode="auto">
              <a:xfrm>
                <a:off x="1527" y="997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68624" name="Rectangle 8"/>
              <p:cNvSpPr>
                <a:spLocks noChangeAspect="1" noChangeArrowheads="1"/>
              </p:cNvSpPr>
              <p:nvPr/>
            </p:nvSpPr>
            <p:spPr bwMode="auto">
              <a:xfrm>
                <a:off x="1524" y="3293"/>
                <a:ext cx="1410" cy="66"/>
              </a:xfrm>
              <a:prstGeom prst="rect">
                <a:avLst/>
              </a:prstGeom>
              <a:solidFill>
                <a:srgbClr val="0000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</p:grpSp>
        <p:sp>
          <p:nvSpPr>
            <p:cNvPr id="68613" name="AutoShape 9"/>
            <p:cNvSpPr>
              <a:spLocks noChangeAspect="1" noChangeArrowheads="1"/>
            </p:cNvSpPr>
            <p:nvPr/>
          </p:nvSpPr>
          <p:spPr bwMode="auto">
            <a:xfrm>
              <a:off x="1917" y="1128"/>
              <a:ext cx="1926" cy="556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68614" name="Oval 10"/>
            <p:cNvSpPr>
              <a:spLocks noChangeArrowheads="1"/>
            </p:cNvSpPr>
            <p:nvPr/>
          </p:nvSpPr>
          <p:spPr bwMode="auto">
            <a:xfrm>
              <a:off x="2246" y="2429"/>
              <a:ext cx="846" cy="899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2800" b="1" dirty="0"/>
                <a:t>C</a:t>
              </a:r>
            </a:p>
          </p:txBody>
        </p:sp>
        <p:sp>
          <p:nvSpPr>
            <p:cNvPr id="68615" name="Text Box 11"/>
            <p:cNvSpPr txBox="1">
              <a:spLocks noChangeArrowheads="1"/>
            </p:cNvSpPr>
            <p:nvPr/>
          </p:nvSpPr>
          <p:spPr bwMode="auto">
            <a:xfrm>
              <a:off x="1980" y="3182"/>
              <a:ext cx="23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P</a:t>
              </a:r>
            </a:p>
          </p:txBody>
        </p:sp>
        <p:sp>
          <p:nvSpPr>
            <p:cNvPr id="68616" name="Text Box 12"/>
            <p:cNvSpPr txBox="1">
              <a:spLocks noChangeArrowheads="1"/>
            </p:cNvSpPr>
            <p:nvPr/>
          </p:nvSpPr>
          <p:spPr bwMode="auto">
            <a:xfrm>
              <a:off x="3112" y="3190"/>
              <a:ext cx="23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P</a:t>
              </a:r>
            </a:p>
          </p:txBody>
        </p:sp>
        <p:sp>
          <p:nvSpPr>
            <p:cNvPr id="68617" name="Text Box 13"/>
            <p:cNvSpPr txBox="1">
              <a:spLocks noChangeArrowheads="1"/>
            </p:cNvSpPr>
            <p:nvPr/>
          </p:nvSpPr>
          <p:spPr bwMode="auto">
            <a:xfrm>
              <a:off x="1978" y="2669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68618" name="Text Box 14"/>
            <p:cNvSpPr txBox="1">
              <a:spLocks noChangeArrowheads="1"/>
            </p:cNvSpPr>
            <p:nvPr/>
          </p:nvSpPr>
          <p:spPr bwMode="auto">
            <a:xfrm>
              <a:off x="3052" y="2669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68619" name="Text Box 15"/>
            <p:cNvSpPr txBox="1">
              <a:spLocks noChangeArrowheads="1"/>
            </p:cNvSpPr>
            <p:nvPr/>
          </p:nvSpPr>
          <p:spPr bwMode="auto">
            <a:xfrm>
              <a:off x="2525" y="1990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</p:grpSp>
      <p:sp>
        <p:nvSpPr>
          <p:cNvPr id="68611" name="Rectangle 16"/>
          <p:cNvSpPr>
            <a:spLocks noGrp="1" noChangeArrowheads="1"/>
          </p:cNvSpPr>
          <p:nvPr>
            <p:ph type="title"/>
          </p:nvPr>
        </p:nvSpPr>
        <p:spPr>
          <a:xfrm>
            <a:off x="1749425" y="274638"/>
            <a:ext cx="5643563" cy="1125537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chemeClr val="tx1"/>
                </a:solidFill>
              </a:rPr>
              <a:t>LATE FALL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itle 2"/>
          <p:cNvSpPr>
            <a:spLocks noGrp="1"/>
          </p:cNvSpPr>
          <p:nvPr>
            <p:ph type="title"/>
          </p:nvPr>
        </p:nvSpPr>
        <p:spPr>
          <a:xfrm>
            <a:off x="457200" y="87274"/>
            <a:ext cx="8229600" cy="1600200"/>
          </a:xfrm>
        </p:spPr>
        <p:txBody>
          <a:bodyPr/>
          <a:lstStyle/>
          <a:p>
            <a:r>
              <a:rPr lang="en-US" altLang="en-US" dirty="0" smtClean="0">
                <a:solidFill>
                  <a:schemeClr val="tx1"/>
                </a:solidFill>
              </a:rPr>
              <a:t>Final Check</a:t>
            </a:r>
          </a:p>
        </p:txBody>
      </p:sp>
      <p:sp>
        <p:nvSpPr>
          <p:cNvPr id="69635" name="Content Placeholder 3"/>
          <p:cNvSpPr>
            <a:spLocks noGrp="1"/>
          </p:cNvSpPr>
          <p:nvPr>
            <p:ph idx="1"/>
          </p:nvPr>
        </p:nvSpPr>
        <p:spPr>
          <a:xfrm>
            <a:off x="1057275" y="2347330"/>
            <a:ext cx="7029450" cy="3278232"/>
          </a:xfrm>
        </p:spPr>
        <p:txBody>
          <a:bodyPr/>
          <a:lstStyle/>
          <a:p>
            <a:r>
              <a:rPr lang="en-US" altLang="en-US" dirty="0" smtClean="0">
                <a:solidFill>
                  <a:schemeClr val="tx1"/>
                </a:solidFill>
              </a:rPr>
              <a:t>Install mouse guards</a:t>
            </a:r>
          </a:p>
          <a:p>
            <a:endParaRPr lang="en-US" altLang="en-US" dirty="0" smtClean="0">
              <a:solidFill>
                <a:schemeClr val="tx1"/>
              </a:solidFill>
            </a:endParaRPr>
          </a:p>
          <a:p>
            <a:r>
              <a:rPr lang="en-US" altLang="en-US" dirty="0" smtClean="0">
                <a:solidFill>
                  <a:schemeClr val="tx1"/>
                </a:solidFill>
              </a:rPr>
              <a:t>Ventilate moisture</a:t>
            </a:r>
          </a:p>
          <a:p>
            <a:endParaRPr lang="en-US" altLang="en-US" dirty="0" smtClean="0">
              <a:solidFill>
                <a:schemeClr val="tx1"/>
              </a:solidFill>
            </a:endParaRPr>
          </a:p>
          <a:p>
            <a:r>
              <a:rPr lang="en-US" altLang="en-US" dirty="0" smtClean="0">
                <a:solidFill>
                  <a:schemeClr val="tx1"/>
                </a:solidFill>
              </a:rPr>
              <a:t>Heft for estimating proper weight</a:t>
            </a:r>
          </a:p>
          <a:p>
            <a:endParaRPr lang="en-US" altLang="en-US" dirty="0" smtClean="0">
              <a:solidFill>
                <a:schemeClr val="tx1"/>
              </a:solidFill>
            </a:endParaRPr>
          </a:p>
          <a:p>
            <a:r>
              <a:rPr lang="en-US" altLang="en-US" dirty="0" smtClean="0">
                <a:solidFill>
                  <a:schemeClr val="tx1"/>
                </a:solidFill>
              </a:rPr>
              <a:t>In warm winters, re-check in early January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9541"/>
            <a:ext cx="8229600" cy="1600200"/>
          </a:xfrm>
        </p:spPr>
        <p:txBody>
          <a:bodyPr/>
          <a:lstStyle/>
          <a:p>
            <a:r>
              <a:rPr lang="en-US" dirty="0" smtClean="0"/>
              <a:t>Reducers &amp; Mouse Guards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682079" y="2893200"/>
            <a:ext cx="7779842" cy="2743200"/>
            <a:chOff x="620780" y="2893200"/>
            <a:chExt cx="7779842" cy="274320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14044" y="2893200"/>
              <a:ext cx="4086578" cy="2743200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0780" y="2893200"/>
              <a:ext cx="3657600" cy="2743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53716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Group 16"/>
          <p:cNvGrpSpPr>
            <a:grpSpLocks/>
          </p:cNvGrpSpPr>
          <p:nvPr/>
        </p:nvGrpSpPr>
        <p:grpSpPr bwMode="auto">
          <a:xfrm>
            <a:off x="3043238" y="1790700"/>
            <a:ext cx="3057525" cy="4106863"/>
            <a:chOff x="1917" y="1128"/>
            <a:chExt cx="1926" cy="2587"/>
          </a:xfrm>
        </p:grpSpPr>
        <p:sp>
          <p:nvSpPr>
            <p:cNvPr id="70660" name="AutoShape 3" descr="Granite"/>
            <p:cNvSpPr>
              <a:spLocks noChangeAspect="1" noChangeArrowheads="1"/>
            </p:cNvSpPr>
            <p:nvPr/>
          </p:nvSpPr>
          <p:spPr bwMode="auto">
            <a:xfrm>
              <a:off x="2367" y="3130"/>
              <a:ext cx="1418" cy="296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70661" name="AutoShape 4" descr="Granite"/>
            <p:cNvSpPr>
              <a:spLocks noChangeAspect="1" noChangeArrowheads="1"/>
            </p:cNvSpPr>
            <p:nvPr/>
          </p:nvSpPr>
          <p:spPr bwMode="auto">
            <a:xfrm>
              <a:off x="2022" y="3419"/>
              <a:ext cx="1529" cy="296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70662" name="AutoShape 5"/>
            <p:cNvSpPr>
              <a:spLocks noChangeAspect="1" noChangeArrowheads="1"/>
            </p:cNvSpPr>
            <p:nvPr/>
          </p:nvSpPr>
          <p:spPr bwMode="auto">
            <a:xfrm>
              <a:off x="1960" y="2207"/>
              <a:ext cx="1843" cy="1399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70663" name="AutoShape 6"/>
            <p:cNvSpPr>
              <a:spLocks noChangeAspect="1" noChangeArrowheads="1"/>
            </p:cNvSpPr>
            <p:nvPr/>
          </p:nvSpPr>
          <p:spPr bwMode="auto">
            <a:xfrm>
              <a:off x="1960" y="1243"/>
              <a:ext cx="1843" cy="1399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70664" name="Rectangle 7"/>
            <p:cNvSpPr>
              <a:spLocks noChangeAspect="1" noChangeArrowheads="1"/>
            </p:cNvSpPr>
            <p:nvPr/>
          </p:nvSpPr>
          <p:spPr bwMode="auto">
            <a:xfrm>
              <a:off x="1957" y="3539"/>
              <a:ext cx="1410" cy="66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70665" name="AutoShape 8"/>
            <p:cNvSpPr>
              <a:spLocks noChangeAspect="1" noChangeArrowheads="1"/>
            </p:cNvSpPr>
            <p:nvPr/>
          </p:nvSpPr>
          <p:spPr bwMode="auto">
            <a:xfrm>
              <a:off x="1917" y="1128"/>
              <a:ext cx="1926" cy="556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70666" name="Oval 9"/>
            <p:cNvSpPr>
              <a:spLocks noChangeArrowheads="1"/>
            </p:cNvSpPr>
            <p:nvPr/>
          </p:nvSpPr>
          <p:spPr bwMode="auto">
            <a:xfrm>
              <a:off x="2246" y="1715"/>
              <a:ext cx="846" cy="899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2800" b="1" dirty="0"/>
                <a:t>C</a:t>
              </a:r>
            </a:p>
          </p:txBody>
        </p:sp>
        <p:sp>
          <p:nvSpPr>
            <p:cNvPr id="70667" name="Text Box 12"/>
            <p:cNvSpPr txBox="1">
              <a:spLocks noChangeArrowheads="1"/>
            </p:cNvSpPr>
            <p:nvPr/>
          </p:nvSpPr>
          <p:spPr bwMode="auto">
            <a:xfrm>
              <a:off x="1978" y="1757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70668" name="Text Box 13"/>
            <p:cNvSpPr txBox="1">
              <a:spLocks noChangeArrowheads="1"/>
            </p:cNvSpPr>
            <p:nvPr/>
          </p:nvSpPr>
          <p:spPr bwMode="auto">
            <a:xfrm>
              <a:off x="3052" y="1757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</p:grpSp>
      <p:sp>
        <p:nvSpPr>
          <p:cNvPr id="70659" name="Rectangle 15"/>
          <p:cNvSpPr>
            <a:spLocks noGrp="1" noChangeArrowheads="1"/>
          </p:cNvSpPr>
          <p:nvPr>
            <p:ph type="title"/>
          </p:nvPr>
        </p:nvSpPr>
        <p:spPr>
          <a:xfrm>
            <a:off x="1749425" y="274638"/>
            <a:ext cx="5643563" cy="1125537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chemeClr val="tx1"/>
                </a:solidFill>
              </a:rPr>
              <a:t>WINTER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>
          <a:xfrm>
            <a:off x="1622425" y="442913"/>
            <a:ext cx="5897563" cy="685800"/>
          </a:xfrm>
        </p:spPr>
        <p:txBody>
          <a:bodyPr/>
          <a:lstStyle/>
          <a:p>
            <a:pPr eaLnBrk="1" hangingPunct="1"/>
            <a:r>
              <a:rPr lang="en-US" altLang="en-US" sz="3600" b="1" dirty="0" smtClean="0"/>
              <a:t>Arrangement of the Nest</a:t>
            </a:r>
          </a:p>
        </p:txBody>
      </p:sp>
      <p:grpSp>
        <p:nvGrpSpPr>
          <p:cNvPr id="40963" name="Group 3"/>
          <p:cNvGrpSpPr>
            <a:grpSpLocks/>
          </p:cNvGrpSpPr>
          <p:nvPr/>
        </p:nvGrpSpPr>
        <p:grpSpPr bwMode="auto">
          <a:xfrm>
            <a:off x="730250" y="1574800"/>
            <a:ext cx="7683500" cy="4840288"/>
            <a:chOff x="808" y="857"/>
            <a:chExt cx="4840" cy="3049"/>
          </a:xfrm>
        </p:grpSpPr>
        <p:sp>
          <p:nvSpPr>
            <p:cNvPr id="40964" name="AutoShape 4" descr="Granite"/>
            <p:cNvSpPr>
              <a:spLocks noChangeAspect="1" noChangeArrowheads="1"/>
            </p:cNvSpPr>
            <p:nvPr/>
          </p:nvSpPr>
          <p:spPr bwMode="auto">
            <a:xfrm>
              <a:off x="1111" y="3330"/>
              <a:ext cx="955" cy="166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0965" name="AutoShape 5" descr="Granite"/>
            <p:cNvSpPr>
              <a:spLocks noChangeAspect="1" noChangeArrowheads="1"/>
            </p:cNvSpPr>
            <p:nvPr/>
          </p:nvSpPr>
          <p:spPr bwMode="auto">
            <a:xfrm>
              <a:off x="878" y="3492"/>
              <a:ext cx="1031" cy="166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0966" name="AutoShape 6"/>
            <p:cNvSpPr>
              <a:spLocks noChangeAspect="1" noChangeArrowheads="1"/>
            </p:cNvSpPr>
            <p:nvPr/>
          </p:nvSpPr>
          <p:spPr bwMode="auto">
            <a:xfrm>
              <a:off x="837" y="2811"/>
              <a:ext cx="1241" cy="786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0967" name="Rectangle 7"/>
            <p:cNvSpPr>
              <a:spLocks noChangeAspect="1" noChangeArrowheads="1"/>
            </p:cNvSpPr>
            <p:nvPr/>
          </p:nvSpPr>
          <p:spPr bwMode="auto">
            <a:xfrm>
              <a:off x="834" y="3559"/>
              <a:ext cx="951" cy="37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0968" name="AutoShape 8"/>
            <p:cNvSpPr>
              <a:spLocks noChangeAspect="1" noChangeArrowheads="1"/>
            </p:cNvSpPr>
            <p:nvPr/>
          </p:nvSpPr>
          <p:spPr bwMode="auto">
            <a:xfrm>
              <a:off x="837" y="2270"/>
              <a:ext cx="1241" cy="785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0969" name="Text Box 9"/>
            <p:cNvSpPr txBox="1">
              <a:spLocks noChangeAspect="1" noChangeArrowheads="1"/>
            </p:cNvSpPr>
            <p:nvPr/>
          </p:nvSpPr>
          <p:spPr bwMode="auto">
            <a:xfrm>
              <a:off x="828" y="2551"/>
              <a:ext cx="19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40970" name="Text Box 10"/>
            <p:cNvSpPr txBox="1">
              <a:spLocks noChangeAspect="1" noChangeArrowheads="1"/>
            </p:cNvSpPr>
            <p:nvPr/>
          </p:nvSpPr>
          <p:spPr bwMode="auto">
            <a:xfrm>
              <a:off x="1552" y="2551"/>
              <a:ext cx="19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>
              <a:off x="1019" y="3057"/>
              <a:ext cx="5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0972" name="Freeform 12"/>
            <p:cNvSpPr>
              <a:spLocks noChangeAspect="1"/>
            </p:cNvSpPr>
            <p:nvPr/>
          </p:nvSpPr>
          <p:spPr bwMode="auto">
            <a:xfrm>
              <a:off x="992" y="2649"/>
              <a:ext cx="622" cy="521"/>
            </a:xfrm>
            <a:custGeom>
              <a:avLst/>
              <a:gdLst>
                <a:gd name="T0" fmla="*/ 0 w 822"/>
                <a:gd name="T1" fmla="*/ 253 h 564"/>
                <a:gd name="T2" fmla="*/ 2 w 822"/>
                <a:gd name="T3" fmla="*/ 204 h 564"/>
                <a:gd name="T4" fmla="*/ 2 w 822"/>
                <a:gd name="T5" fmla="*/ 128 h 564"/>
                <a:gd name="T6" fmla="*/ 6 w 822"/>
                <a:gd name="T7" fmla="*/ 51 h 564"/>
                <a:gd name="T8" fmla="*/ 9 w 822"/>
                <a:gd name="T9" fmla="*/ 23 h 564"/>
                <a:gd name="T10" fmla="*/ 13 w 822"/>
                <a:gd name="T11" fmla="*/ 11 h 564"/>
                <a:gd name="T12" fmla="*/ 19 w 822"/>
                <a:gd name="T13" fmla="*/ 6 h 564"/>
                <a:gd name="T14" fmla="*/ 26 w 822"/>
                <a:gd name="T15" fmla="*/ 0 h 564"/>
                <a:gd name="T16" fmla="*/ 33 w 822"/>
                <a:gd name="T17" fmla="*/ 6 h 564"/>
                <a:gd name="T18" fmla="*/ 39 w 822"/>
                <a:gd name="T19" fmla="*/ 17 h 564"/>
                <a:gd name="T20" fmla="*/ 42 w 822"/>
                <a:gd name="T21" fmla="*/ 26 h 564"/>
                <a:gd name="T22" fmla="*/ 44 w 822"/>
                <a:gd name="T23" fmla="*/ 46 h 564"/>
                <a:gd name="T24" fmla="*/ 46 w 822"/>
                <a:gd name="T25" fmla="*/ 83 h 564"/>
                <a:gd name="T26" fmla="*/ 49 w 822"/>
                <a:gd name="T27" fmla="*/ 140 h 564"/>
                <a:gd name="T28" fmla="*/ 51 w 822"/>
                <a:gd name="T29" fmla="*/ 224 h 564"/>
                <a:gd name="T30" fmla="*/ 51 w 822"/>
                <a:gd name="T31" fmla="*/ 254 h 564"/>
                <a:gd name="T32" fmla="*/ 0 w 822"/>
                <a:gd name="T33" fmla="*/ 253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0973" name="Freeform 13"/>
            <p:cNvSpPr>
              <a:spLocks noChangeAspect="1"/>
            </p:cNvSpPr>
            <p:nvPr/>
          </p:nvSpPr>
          <p:spPr bwMode="auto">
            <a:xfrm flipV="1">
              <a:off x="991" y="3057"/>
              <a:ext cx="622" cy="411"/>
            </a:xfrm>
            <a:custGeom>
              <a:avLst/>
              <a:gdLst>
                <a:gd name="T0" fmla="*/ 0 w 822"/>
                <a:gd name="T1" fmla="*/ 23 h 564"/>
                <a:gd name="T2" fmla="*/ 2 w 822"/>
                <a:gd name="T3" fmla="*/ 19 h 564"/>
                <a:gd name="T4" fmla="*/ 2 w 822"/>
                <a:gd name="T5" fmla="*/ 12 h 564"/>
                <a:gd name="T6" fmla="*/ 6 w 822"/>
                <a:gd name="T7" fmla="*/ 5 h 564"/>
                <a:gd name="T8" fmla="*/ 9 w 822"/>
                <a:gd name="T9" fmla="*/ 2 h 564"/>
                <a:gd name="T10" fmla="*/ 13 w 822"/>
                <a:gd name="T11" fmla="*/ 1 h 564"/>
                <a:gd name="T12" fmla="*/ 19 w 822"/>
                <a:gd name="T13" fmla="*/ 1 h 564"/>
                <a:gd name="T14" fmla="*/ 26 w 822"/>
                <a:gd name="T15" fmla="*/ 0 h 564"/>
                <a:gd name="T16" fmla="*/ 33 w 822"/>
                <a:gd name="T17" fmla="*/ 1 h 564"/>
                <a:gd name="T18" fmla="*/ 39 w 822"/>
                <a:gd name="T19" fmla="*/ 1 h 564"/>
                <a:gd name="T20" fmla="*/ 42 w 822"/>
                <a:gd name="T21" fmla="*/ 3 h 564"/>
                <a:gd name="T22" fmla="*/ 44 w 822"/>
                <a:gd name="T23" fmla="*/ 4 h 564"/>
                <a:gd name="T24" fmla="*/ 46 w 822"/>
                <a:gd name="T25" fmla="*/ 8 h 564"/>
                <a:gd name="T26" fmla="*/ 49 w 822"/>
                <a:gd name="T27" fmla="*/ 13 h 564"/>
                <a:gd name="T28" fmla="*/ 51 w 822"/>
                <a:gd name="T29" fmla="*/ 20 h 564"/>
                <a:gd name="T30" fmla="*/ 51 w 822"/>
                <a:gd name="T31" fmla="*/ 24 h 564"/>
                <a:gd name="T32" fmla="*/ 0 w 822"/>
                <a:gd name="T33" fmla="*/ 23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0974" name="AutoShape 14"/>
            <p:cNvSpPr>
              <a:spLocks noChangeAspect="1" noChangeArrowheads="1"/>
            </p:cNvSpPr>
            <p:nvPr/>
          </p:nvSpPr>
          <p:spPr bwMode="auto">
            <a:xfrm>
              <a:off x="832" y="1979"/>
              <a:ext cx="1241" cy="535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0975" name="AutoShape 15"/>
            <p:cNvSpPr>
              <a:spLocks noChangeAspect="1" noChangeArrowheads="1"/>
            </p:cNvSpPr>
            <p:nvPr/>
          </p:nvSpPr>
          <p:spPr bwMode="auto">
            <a:xfrm>
              <a:off x="831" y="1680"/>
              <a:ext cx="1241" cy="535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0976" name="Text Box 16"/>
            <p:cNvSpPr txBox="1">
              <a:spLocks noChangeAspect="1" noChangeArrowheads="1"/>
            </p:cNvSpPr>
            <p:nvPr/>
          </p:nvSpPr>
          <p:spPr bwMode="auto">
            <a:xfrm>
              <a:off x="1102" y="1960"/>
              <a:ext cx="4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40977" name="Text Box 17"/>
            <p:cNvSpPr txBox="1">
              <a:spLocks noChangeAspect="1" noChangeArrowheads="1"/>
            </p:cNvSpPr>
            <p:nvPr/>
          </p:nvSpPr>
          <p:spPr bwMode="auto">
            <a:xfrm>
              <a:off x="1216" y="2260"/>
              <a:ext cx="19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40978" name="AutoShape 18"/>
            <p:cNvSpPr>
              <a:spLocks noChangeAspect="1" noChangeArrowheads="1"/>
            </p:cNvSpPr>
            <p:nvPr/>
          </p:nvSpPr>
          <p:spPr bwMode="auto">
            <a:xfrm>
              <a:off x="808" y="1606"/>
              <a:ext cx="1298" cy="312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V="1">
              <a:off x="1671" y="1791"/>
              <a:ext cx="1960" cy="3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980" name="Line 20"/>
            <p:cNvSpPr>
              <a:spLocks noChangeShapeType="1"/>
            </p:cNvSpPr>
            <p:nvPr/>
          </p:nvSpPr>
          <p:spPr bwMode="auto">
            <a:xfrm>
              <a:off x="1538" y="3190"/>
              <a:ext cx="1813" cy="2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40981" name="Picture 21" descr="slab &amp; jar of hone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5" y="857"/>
              <a:ext cx="1156" cy="1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2" name="Picture 22" descr="2-6_edit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8" y="2928"/>
              <a:ext cx="2230" cy="9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983" name="Text Box 23"/>
            <p:cNvSpPr txBox="1">
              <a:spLocks noChangeArrowheads="1"/>
            </p:cNvSpPr>
            <p:nvPr/>
          </p:nvSpPr>
          <p:spPr bwMode="auto">
            <a:xfrm>
              <a:off x="1168" y="2885"/>
              <a:ext cx="20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47494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80658"/>
            <a:ext cx="8229600" cy="986828"/>
          </a:xfrm>
        </p:spPr>
        <p:txBody>
          <a:bodyPr/>
          <a:lstStyle/>
          <a:p>
            <a:r>
              <a:rPr lang="en-US" dirty="0" smtClean="0"/>
              <a:t>Colony Needs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 smtClean="0">
                <a:solidFill>
                  <a:schemeClr val="tx1"/>
                </a:solidFill>
              </a:rPr>
              <a:t>50-60 pounds of stored honey or sugar to survive a winter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 smtClean="0">
                <a:solidFill>
                  <a:schemeClr val="tx1"/>
                </a:solidFill>
              </a:rPr>
              <a:t>50-60 pounds of pollen per year to grow normally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 smtClean="0">
                <a:solidFill>
                  <a:schemeClr val="tx1"/>
                </a:solidFill>
              </a:rPr>
              <a:t>Be sure to leave the old fall pollen in the hive during winter – the bees will need this as soon as the queen begins laying eggs in January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 smtClean="0">
                <a:solidFill>
                  <a:schemeClr val="tx1"/>
                </a:solidFill>
              </a:rPr>
              <a:t>Always provide protein supplement in winter sugar food (it won’t hurt and it probably helps)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233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006977"/>
            <a:ext cx="8229600" cy="950720"/>
          </a:xfrm>
        </p:spPr>
        <p:txBody>
          <a:bodyPr/>
          <a:lstStyle/>
          <a:p>
            <a:r>
              <a:rPr lang="en-US" sz="3600" dirty="0">
                <a:solidFill>
                  <a:schemeClr val="tx1"/>
                </a:solidFill>
              </a:rPr>
              <a:t>W</a:t>
            </a:r>
            <a:r>
              <a:rPr lang="en-US" sz="3600" dirty="0" smtClean="0">
                <a:solidFill>
                  <a:schemeClr val="tx1"/>
                </a:solidFill>
              </a:rPr>
              <a:t>inter Stores </a:t>
            </a:r>
            <a:endParaRPr lang="en-US" sz="3600" dirty="0">
              <a:solidFill>
                <a:schemeClr val="tx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2821" y="2674110"/>
            <a:ext cx="6738359" cy="2604331"/>
          </a:xfrm>
        </p:spPr>
        <p:txBody>
          <a:bodyPr/>
          <a:lstStyle/>
          <a:p>
            <a:r>
              <a:rPr lang="en-US" dirty="0" smtClean="0">
                <a:solidFill>
                  <a:schemeClr val="tx1"/>
                </a:solidFill>
              </a:rPr>
              <a:t>≥ 70 lbs. stored food </a:t>
            </a:r>
            <a:r>
              <a:rPr lang="en-US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18% colony loss</a:t>
            </a:r>
          </a:p>
          <a:p>
            <a:endParaRPr lang="en-US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r>
              <a:rPr lang="en-US" dirty="0" smtClean="0">
                <a:solidFill>
                  <a:schemeClr val="tx1"/>
                </a:solidFill>
                <a:sym typeface="Wingdings" panose="05000000000000000000" pitchFamily="2" charset="2"/>
              </a:rPr>
              <a:t>&lt; 60 lbs. stored food  55% colony loss</a:t>
            </a:r>
          </a:p>
          <a:p>
            <a:endParaRPr lang="en-US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r>
              <a:rPr lang="en-US" dirty="0" smtClean="0">
                <a:solidFill>
                  <a:schemeClr val="tx1"/>
                </a:solidFill>
                <a:sym typeface="Wingdings" panose="05000000000000000000" pitchFamily="2" charset="2"/>
              </a:rPr>
              <a:t>Typically, 45-65 lbs. stored food should be sufficient in moderate winters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0553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 smtClean="0">
                <a:solidFill>
                  <a:schemeClr val="tx1"/>
                </a:solidFill>
              </a:rPr>
              <a:t>Feeding Sucrose</a:t>
            </a:r>
            <a:endParaRPr lang="en-US" sz="3600" dirty="0">
              <a:solidFill>
                <a:schemeClr val="tx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1981200"/>
            <a:ext cx="7772400" cy="3962400"/>
          </a:xfrm>
        </p:spPr>
        <p:txBody>
          <a:bodyPr>
            <a:normAutofit fontScale="92500" lnSpcReduction="10000"/>
          </a:bodyPr>
          <a:lstStyle/>
          <a:p>
            <a:r>
              <a:rPr lang="en-US" sz="2800" dirty="0" smtClean="0">
                <a:solidFill>
                  <a:schemeClr val="tx1"/>
                </a:solidFill>
              </a:rPr>
              <a:t>Dry Sugar – does not stimulate foraging activity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Thin Syrup (≤ 50%) – stimulates foraging, comb construction, and brood rearing if trickled to colony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Thick Syrup (67%) – usually does not stimulate; used in autumn feeding to offset short-falls</a:t>
            </a:r>
            <a:endParaRPr lang="en-US" sz="2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3488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304800"/>
            <a:ext cx="7772400" cy="762000"/>
          </a:xfrm>
        </p:spPr>
        <p:txBody>
          <a:bodyPr/>
          <a:lstStyle/>
          <a:p>
            <a:r>
              <a:rPr lang="en-US" sz="3600" b="1" dirty="0" smtClean="0">
                <a:solidFill>
                  <a:schemeClr val="tx1"/>
                </a:solidFill>
              </a:rPr>
              <a:t>Feeding Sucrose</a:t>
            </a:r>
            <a:endParaRPr lang="en-US" sz="3600" b="1" dirty="0">
              <a:solidFill>
                <a:schemeClr val="tx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29725" y="1371600"/>
            <a:ext cx="8484551" cy="5181600"/>
          </a:xfrm>
        </p:spPr>
        <p:txBody>
          <a:bodyPr>
            <a:normAutofit/>
          </a:bodyPr>
          <a:lstStyle/>
          <a:p>
            <a:r>
              <a:rPr lang="en-US" sz="2800" b="1" dirty="0" smtClean="0">
                <a:solidFill>
                  <a:schemeClr val="tx1"/>
                </a:solidFill>
              </a:rPr>
              <a:t>33% Syrup:  trickle; stimulates brood rearing</a:t>
            </a:r>
          </a:p>
          <a:p>
            <a:pPr marL="0" indent="0">
              <a:buNone/>
            </a:pPr>
            <a:endParaRPr lang="en-US" sz="2800" b="1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en-US" sz="2000" b="1" dirty="0" smtClean="0">
                <a:solidFill>
                  <a:schemeClr val="tx1"/>
                </a:solidFill>
              </a:rPr>
              <a:t> </a:t>
            </a:r>
            <a:r>
              <a:rPr lang="en-US" sz="2000" dirty="0" smtClean="0">
                <a:solidFill>
                  <a:schemeClr val="tx1"/>
                </a:solidFill>
              </a:rPr>
              <a:t>4.2 lbs</a:t>
            </a:r>
            <a:r>
              <a:rPr lang="en-US" sz="2000" dirty="0">
                <a:solidFill>
                  <a:schemeClr val="tx1"/>
                </a:solidFill>
              </a:rPr>
              <a:t>. sucrose + </a:t>
            </a:r>
            <a:r>
              <a:rPr lang="en-US" sz="2000" dirty="0" smtClean="0">
                <a:solidFill>
                  <a:schemeClr val="tx1"/>
                </a:solidFill>
              </a:rPr>
              <a:t>1 gallon </a:t>
            </a:r>
            <a:r>
              <a:rPr lang="en-US" sz="2000" dirty="0">
                <a:solidFill>
                  <a:schemeClr val="tx1"/>
                </a:solidFill>
              </a:rPr>
              <a:t>water  (makes </a:t>
            </a:r>
            <a:r>
              <a:rPr lang="en-US" sz="2000" dirty="0" smtClean="0">
                <a:solidFill>
                  <a:schemeClr val="tx1"/>
                </a:solidFill>
              </a:rPr>
              <a:t>1.2 gallons </a:t>
            </a:r>
            <a:r>
              <a:rPr lang="en-US" sz="2000" dirty="0">
                <a:solidFill>
                  <a:schemeClr val="tx1"/>
                </a:solidFill>
              </a:rPr>
              <a:t>syrup)</a:t>
            </a:r>
          </a:p>
          <a:p>
            <a:endParaRPr lang="en-US" sz="2000" dirty="0">
              <a:solidFill>
                <a:schemeClr val="tx1"/>
              </a:solidFill>
            </a:endParaRPr>
          </a:p>
          <a:p>
            <a:r>
              <a:rPr lang="en-US" sz="2800" b="1" dirty="0" smtClean="0">
                <a:solidFill>
                  <a:schemeClr val="tx1"/>
                </a:solidFill>
              </a:rPr>
              <a:t>50% Syrup:  spring feeding</a:t>
            </a:r>
          </a:p>
          <a:p>
            <a:pPr marL="0" indent="0">
              <a:buNone/>
            </a:pPr>
            <a:endParaRPr lang="en-US" sz="2800" dirty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en-US" sz="2000" dirty="0" smtClean="0">
                <a:solidFill>
                  <a:schemeClr val="tx1"/>
                </a:solidFill>
              </a:rPr>
              <a:t>8.3 lbs. sucrose + 1 gallon water  (makes 1.6 gallons syrup)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b="1" dirty="0" smtClean="0">
                <a:solidFill>
                  <a:schemeClr val="tx1"/>
                </a:solidFill>
              </a:rPr>
              <a:t>Thick Syrup (67%): autumn feeding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en-US" sz="2000" dirty="0" smtClean="0">
                <a:solidFill>
                  <a:schemeClr val="tx1"/>
                </a:solidFill>
              </a:rPr>
              <a:t>16.6 lbs. sucrose + 1 gallon water (makes 2.3 gallons syrup)</a:t>
            </a:r>
            <a:endParaRPr lang="en-US" sz="2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9107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-264920"/>
            <a:ext cx="7772400" cy="1357120"/>
          </a:xfrm>
        </p:spPr>
        <p:txBody>
          <a:bodyPr/>
          <a:lstStyle/>
          <a:p>
            <a:r>
              <a:rPr lang="en-US" sz="3600" b="1" dirty="0" smtClean="0">
                <a:solidFill>
                  <a:schemeClr val="tx1"/>
                </a:solidFill>
              </a:rPr>
              <a:t>Making Fondant (soft candy)</a:t>
            </a:r>
            <a:endParaRPr lang="en-US" sz="3600" b="1" dirty="0">
              <a:solidFill>
                <a:schemeClr val="tx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95529" y="1620065"/>
            <a:ext cx="6752942" cy="4445000"/>
          </a:xfrm>
        </p:spPr>
        <p:txBody>
          <a:bodyPr/>
          <a:lstStyle/>
          <a:p>
            <a:r>
              <a:rPr lang="en-US" sz="2800" dirty="0" smtClean="0">
                <a:solidFill>
                  <a:schemeClr val="tx1"/>
                </a:solidFill>
              </a:rPr>
              <a:t>10 lbs. table sugar (sucrose)</a:t>
            </a:r>
          </a:p>
          <a:p>
            <a:endParaRPr lang="en-US" sz="2800" dirty="0" smtClean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4 cups water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1 tbsp. white vinegar or lemon juice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5 drops essential oil (lemon grass)</a:t>
            </a:r>
            <a:endParaRPr lang="en-US" sz="2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305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188017" y="1016867"/>
            <a:ext cx="3716448" cy="1836632"/>
          </a:xfrm>
        </p:spPr>
        <p:txBody>
          <a:bodyPr/>
          <a:lstStyle/>
          <a:p>
            <a:r>
              <a:rPr lang="en-US" dirty="0" smtClean="0"/>
              <a:t>Feeding Fondant</a:t>
            </a:r>
            <a:endParaRPr lang="en-US" dirty="0"/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239535" y="360252"/>
            <a:ext cx="4708947" cy="6137497"/>
            <a:chOff x="0" y="150892"/>
            <a:chExt cx="5996309" cy="7815405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150892"/>
              <a:ext cx="5996309" cy="3886200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4080097"/>
              <a:ext cx="5996309" cy="3886200"/>
            </a:xfrm>
            <a:prstGeom prst="rect">
              <a:avLst/>
            </a:prstGeom>
          </p:spPr>
        </p:pic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1269" y="3533783"/>
            <a:ext cx="3954280" cy="2963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9838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53909"/>
            <a:ext cx="8229600" cy="950614"/>
          </a:xfrm>
        </p:spPr>
        <p:txBody>
          <a:bodyPr/>
          <a:lstStyle/>
          <a:p>
            <a:r>
              <a:rPr lang="en-US" dirty="0" smtClean="0"/>
              <a:t>Candy Boards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tx1"/>
                </a:solidFill>
              </a:rPr>
              <a:t>Better than syrup during cold weather (syrup will chill your bees)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 smtClean="0">
                <a:solidFill>
                  <a:schemeClr val="tx1"/>
                </a:solidFill>
              </a:rPr>
              <a:t>Easy to keep above cluster and check; can be changed in 15-30 seconds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 smtClean="0">
                <a:solidFill>
                  <a:schemeClr val="tx1"/>
                </a:solidFill>
              </a:rPr>
              <a:t>Easy to add protein supplement at the same time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r>
              <a:rPr lang="en-US" dirty="0" smtClean="0">
                <a:solidFill>
                  <a:schemeClr val="tx1"/>
                </a:solidFill>
              </a:rPr>
              <a:t>Allows an upper entrance to help get rid of moisture and allow the cluster ease of access to the outside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1036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9" name="Rectangle 15"/>
          <p:cNvSpPr>
            <a:spLocks noGrp="1" noChangeArrowheads="1"/>
          </p:cNvSpPr>
          <p:nvPr>
            <p:ph type="title"/>
          </p:nvPr>
        </p:nvSpPr>
        <p:spPr>
          <a:xfrm>
            <a:off x="1749425" y="274638"/>
            <a:ext cx="5643563" cy="1125537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chemeClr val="tx1"/>
                </a:solidFill>
              </a:rPr>
              <a:t>WINTER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019401" y="1882190"/>
            <a:ext cx="3057525" cy="4422776"/>
            <a:chOff x="3042443" y="1474787"/>
            <a:chExt cx="3057525" cy="4422776"/>
          </a:xfrm>
        </p:grpSpPr>
        <p:sp>
          <p:nvSpPr>
            <p:cNvPr id="70660" name="AutoShape 3" descr="Granite"/>
            <p:cNvSpPr>
              <a:spLocks noChangeAspect="1" noChangeArrowheads="1"/>
            </p:cNvSpPr>
            <p:nvPr/>
          </p:nvSpPr>
          <p:spPr bwMode="auto">
            <a:xfrm>
              <a:off x="3757613" y="4968875"/>
              <a:ext cx="2251075" cy="469900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70661" name="AutoShape 4" descr="Granite"/>
            <p:cNvSpPr>
              <a:spLocks noChangeAspect="1" noChangeArrowheads="1"/>
            </p:cNvSpPr>
            <p:nvPr/>
          </p:nvSpPr>
          <p:spPr bwMode="auto">
            <a:xfrm>
              <a:off x="3209926" y="5427663"/>
              <a:ext cx="2427288" cy="469900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70662" name="AutoShape 5"/>
            <p:cNvSpPr>
              <a:spLocks noChangeAspect="1" noChangeArrowheads="1"/>
            </p:cNvSpPr>
            <p:nvPr/>
          </p:nvSpPr>
          <p:spPr bwMode="auto">
            <a:xfrm>
              <a:off x="3111501" y="3503613"/>
              <a:ext cx="2925763" cy="2220913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70663" name="AutoShape 6"/>
            <p:cNvSpPr>
              <a:spLocks noChangeAspect="1" noChangeArrowheads="1"/>
            </p:cNvSpPr>
            <p:nvPr/>
          </p:nvSpPr>
          <p:spPr bwMode="auto">
            <a:xfrm>
              <a:off x="3111501" y="1973263"/>
              <a:ext cx="2925763" cy="2220913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70664" name="Rectangle 7"/>
            <p:cNvSpPr>
              <a:spLocks noChangeAspect="1" noChangeArrowheads="1"/>
            </p:cNvSpPr>
            <p:nvPr/>
          </p:nvSpPr>
          <p:spPr bwMode="auto">
            <a:xfrm>
              <a:off x="3106738" y="5618163"/>
              <a:ext cx="2238375" cy="104775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70666" name="Oval 9"/>
            <p:cNvSpPr>
              <a:spLocks noChangeArrowheads="1"/>
            </p:cNvSpPr>
            <p:nvPr/>
          </p:nvSpPr>
          <p:spPr bwMode="auto">
            <a:xfrm>
              <a:off x="3565526" y="2722563"/>
              <a:ext cx="1343025" cy="1427163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2800" b="1" dirty="0">
                  <a:solidFill>
                    <a:prstClr val="black"/>
                  </a:solidFill>
                </a:rPr>
                <a:t>C</a:t>
              </a:r>
            </a:p>
          </p:txBody>
        </p:sp>
        <p:sp>
          <p:nvSpPr>
            <p:cNvPr id="70667" name="Text Box 12"/>
            <p:cNvSpPr txBox="1">
              <a:spLocks noChangeArrowheads="1"/>
            </p:cNvSpPr>
            <p:nvPr/>
          </p:nvSpPr>
          <p:spPr bwMode="auto">
            <a:xfrm>
              <a:off x="3140076" y="2789238"/>
              <a:ext cx="4572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>
                  <a:solidFill>
                    <a:prstClr val="black"/>
                  </a:solidFill>
                </a:rPr>
                <a:t>H</a:t>
              </a:r>
            </a:p>
          </p:txBody>
        </p:sp>
        <p:sp>
          <p:nvSpPr>
            <p:cNvPr id="70668" name="Text Box 13"/>
            <p:cNvSpPr txBox="1">
              <a:spLocks noChangeArrowheads="1"/>
            </p:cNvSpPr>
            <p:nvPr/>
          </p:nvSpPr>
          <p:spPr bwMode="auto">
            <a:xfrm>
              <a:off x="4845051" y="2789238"/>
              <a:ext cx="4572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>
                  <a:solidFill>
                    <a:prstClr val="black"/>
                  </a:solidFill>
                </a:rPr>
                <a:t>H</a:t>
              </a:r>
            </a:p>
          </p:txBody>
        </p:sp>
        <p:sp>
          <p:nvSpPr>
            <p:cNvPr id="13" name="AutoShape 5"/>
            <p:cNvSpPr>
              <a:spLocks noChangeArrowheads="1"/>
            </p:cNvSpPr>
            <p:nvPr/>
          </p:nvSpPr>
          <p:spPr bwMode="auto">
            <a:xfrm>
              <a:off x="3128212" y="1663478"/>
              <a:ext cx="2897188" cy="990601"/>
            </a:xfrm>
            <a:prstGeom prst="cube">
              <a:avLst>
                <a:gd name="adj" fmla="val 6627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2" name="Rectangle 1"/>
            <p:cNvSpPr/>
            <p:nvPr/>
          </p:nvSpPr>
          <p:spPr>
            <a:xfrm>
              <a:off x="4088592" y="2606501"/>
              <a:ext cx="334978" cy="5432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665" name="AutoShape 8"/>
            <p:cNvSpPr>
              <a:spLocks noChangeAspect="1" noChangeArrowheads="1"/>
            </p:cNvSpPr>
            <p:nvPr/>
          </p:nvSpPr>
          <p:spPr bwMode="auto">
            <a:xfrm>
              <a:off x="3042443" y="1474787"/>
              <a:ext cx="3057525" cy="882650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>
                <a:solidFill>
                  <a:prstClr val="black"/>
                </a:solidFill>
              </a:endParaRPr>
            </a:p>
          </p:txBody>
        </p:sp>
      </p:grpSp>
      <p:cxnSp>
        <p:nvCxnSpPr>
          <p:cNvPr id="5" name="Straight Connector 4"/>
          <p:cNvCxnSpPr/>
          <p:nvPr/>
        </p:nvCxnSpPr>
        <p:spPr>
          <a:xfrm>
            <a:off x="4879818" y="4934139"/>
            <a:ext cx="1928388" cy="905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879818" y="3348583"/>
            <a:ext cx="1928388" cy="905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879818" y="2417199"/>
            <a:ext cx="1928388" cy="905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6793193" y="2077292"/>
            <a:ext cx="12946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candy board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6793193" y="3042264"/>
            <a:ext cx="14907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cluster and 50 lbs. food</a:t>
            </a:r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6793193" y="4602394"/>
            <a:ext cx="15330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mostly empty and POLLEN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8138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-264920"/>
            <a:ext cx="7772400" cy="1357120"/>
          </a:xfrm>
        </p:spPr>
        <p:txBody>
          <a:bodyPr/>
          <a:lstStyle/>
          <a:p>
            <a:r>
              <a:rPr lang="en-US" sz="3600" b="1" dirty="0" smtClean="0">
                <a:solidFill>
                  <a:schemeClr val="tx1"/>
                </a:solidFill>
              </a:rPr>
              <a:t>Making Hard Winter Candy</a:t>
            </a:r>
            <a:endParaRPr lang="en-US" sz="3600" b="1" dirty="0">
              <a:solidFill>
                <a:schemeClr val="tx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12460" y="1574800"/>
            <a:ext cx="5919080" cy="4445000"/>
          </a:xfrm>
        </p:spPr>
        <p:txBody>
          <a:bodyPr/>
          <a:lstStyle/>
          <a:p>
            <a:r>
              <a:rPr lang="en-US" sz="2800" dirty="0" smtClean="0">
                <a:solidFill>
                  <a:schemeClr val="tx1"/>
                </a:solidFill>
              </a:rPr>
              <a:t>10-15 lbs. table sugar (sucrose)</a:t>
            </a:r>
          </a:p>
          <a:p>
            <a:endParaRPr lang="en-US" sz="2800" dirty="0" smtClean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3 cups water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1 tbsp. white vinegar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1 pollen patty (any brand)</a:t>
            </a:r>
            <a:endParaRPr lang="en-US" sz="2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8835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84360" y="-199176"/>
            <a:ext cx="8229600" cy="1294646"/>
          </a:xfrm>
        </p:spPr>
        <p:txBody>
          <a:bodyPr/>
          <a:lstStyle/>
          <a:p>
            <a:r>
              <a:rPr lang="en-US" dirty="0" smtClean="0"/>
              <a:t>Wire Candy Board</a:t>
            </a:r>
            <a:endParaRPr lang="en-US" dirty="0"/>
          </a:p>
        </p:txBody>
      </p:sp>
      <p:grpSp>
        <p:nvGrpSpPr>
          <p:cNvPr id="14" name="Group 13"/>
          <p:cNvGrpSpPr/>
          <p:nvPr/>
        </p:nvGrpSpPr>
        <p:grpSpPr>
          <a:xfrm>
            <a:off x="1375350" y="1555507"/>
            <a:ext cx="6393300" cy="4693362"/>
            <a:chOff x="1273398" y="1555507"/>
            <a:chExt cx="6393300" cy="4693362"/>
          </a:xfrm>
        </p:grpSpPr>
        <p:grpSp>
          <p:nvGrpSpPr>
            <p:cNvPr id="12" name="Group 11"/>
            <p:cNvGrpSpPr>
              <a:grpSpLocks noChangeAspect="1"/>
            </p:cNvGrpSpPr>
            <p:nvPr/>
          </p:nvGrpSpPr>
          <p:grpSpPr>
            <a:xfrm>
              <a:off x="1273398" y="1555507"/>
              <a:ext cx="2850888" cy="4693362"/>
              <a:chOff x="1273398" y="1555507"/>
              <a:chExt cx="2850888" cy="4693362"/>
            </a:xfrm>
          </p:grpSpPr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73398" y="4353028"/>
                <a:ext cx="2850888" cy="1895841"/>
              </a:xfrm>
              <a:prstGeom prst="rect">
                <a:avLst/>
              </a:prstGeom>
            </p:spPr>
          </p:pic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73398" y="1555507"/>
                <a:ext cx="2850888" cy="2743200"/>
              </a:xfrm>
              <a:prstGeom prst="rect">
                <a:avLst/>
              </a:prstGeom>
            </p:spPr>
          </p:pic>
        </p:grpSp>
        <p:grpSp>
          <p:nvGrpSpPr>
            <p:cNvPr id="13" name="Group 12"/>
            <p:cNvGrpSpPr>
              <a:grpSpLocks noChangeAspect="1"/>
            </p:cNvGrpSpPr>
            <p:nvPr/>
          </p:nvGrpSpPr>
          <p:grpSpPr>
            <a:xfrm>
              <a:off x="4164595" y="1555507"/>
              <a:ext cx="3502103" cy="4690872"/>
              <a:chOff x="5812325" y="1325488"/>
              <a:chExt cx="2812297" cy="3766915"/>
            </a:xfrm>
          </p:grpSpPr>
          <p:pic>
            <p:nvPicPr>
              <p:cNvPr id="8" name="Picture 7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812325" y="1325488"/>
                <a:ext cx="2812296" cy="1869878"/>
              </a:xfrm>
              <a:prstGeom prst="rect">
                <a:avLst/>
              </a:prstGeom>
            </p:spPr>
          </p:pic>
          <p:pic>
            <p:nvPicPr>
              <p:cNvPr id="11" name="Picture 10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812325" y="3222525"/>
                <a:ext cx="2812297" cy="1869878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381198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010" name="Object 37"/>
          <p:cNvGraphicFramePr>
            <a:graphicFrameLocks noGrp="1" noChangeAspect="1"/>
          </p:cNvGraphicFramePr>
          <p:nvPr>
            <p:ph sz="half" idx="4294967295"/>
          </p:nvPr>
        </p:nvGraphicFramePr>
        <p:xfrm>
          <a:off x="476250" y="1128713"/>
          <a:ext cx="7931150" cy="5302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6" name="Chart" r:id="rId3" imgW="6096090" imgH="4076730" progId="MSGraph.Chart.8">
                  <p:embed followColorScheme="full"/>
                </p:oleObj>
              </mc:Choice>
              <mc:Fallback>
                <p:oleObj name="Chart" r:id="rId3" imgW="6096090" imgH="4076730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250" y="1128713"/>
                        <a:ext cx="7931150" cy="5302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3011" name="Group 1272"/>
          <p:cNvGrpSpPr>
            <a:grpSpLocks/>
          </p:cNvGrpSpPr>
          <p:nvPr/>
        </p:nvGrpSpPr>
        <p:grpSpPr bwMode="auto">
          <a:xfrm>
            <a:off x="5041900" y="4678363"/>
            <a:ext cx="266700" cy="508000"/>
            <a:chOff x="2774" y="2948"/>
            <a:chExt cx="212" cy="442"/>
          </a:xfrm>
        </p:grpSpPr>
        <p:grpSp>
          <p:nvGrpSpPr>
            <p:cNvPr id="44148" name="Group 1273"/>
            <p:cNvGrpSpPr>
              <a:grpSpLocks noChangeAspect="1"/>
            </p:cNvGrpSpPr>
            <p:nvPr/>
          </p:nvGrpSpPr>
          <p:grpSpPr bwMode="auto">
            <a:xfrm>
              <a:off x="2774" y="3187"/>
              <a:ext cx="212" cy="203"/>
              <a:chOff x="4417" y="1147"/>
              <a:chExt cx="356" cy="341"/>
            </a:xfrm>
          </p:grpSpPr>
          <p:sp>
            <p:nvSpPr>
              <p:cNvPr id="44236" name="AutoShape 1274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7" name="Freeform 1275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8" name="Freeform 1276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9" name="Freeform 1277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0" name="Freeform 1278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1" name="Freeform 1279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2" name="Freeform 1280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3" name="Freeform 1281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4" name="Freeform 1282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5" name="Freeform 1283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6" name="Freeform 1284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7" name="Freeform 1285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8" name="Freeform 1286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49" name="Freeform 1287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0" name="Freeform 1288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1" name="Freeform 1289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2" name="Freeform 1290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3" name="Freeform 1291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4" name="Freeform 1292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5" name="Freeform 1293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6" name="Freeform 1294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7" name="Freeform 1295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8" name="Freeform 1296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59" name="Freeform 1297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0" name="Freeform 1298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1" name="Freeform 1299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2" name="Freeform 1300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3" name="Freeform 1301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4" name="Freeform 1302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5" name="Freeform 1303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6" name="Freeform 1304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7" name="Freeform 1305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8" name="Freeform 1306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69" name="Freeform 1307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0" name="Freeform 1308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1" name="Freeform 1309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2" name="Freeform 1310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3" name="Freeform 1311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4" name="Freeform 1312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5" name="Freeform 1313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6" name="Freeform 1314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7" name="Freeform 1315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8" name="Freeform 1316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79" name="Freeform 1317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0" name="Freeform 1318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1" name="Freeform 1319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2" name="Freeform 1320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3" name="Freeform 1321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4" name="Freeform 1322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5" name="Freeform 1323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6" name="Freeform 1324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7" name="Freeform 1325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8" name="Freeform 1326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89" name="Freeform 1327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0" name="Freeform 1328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1" name="Freeform 1329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2" name="Freeform 1330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3" name="Freeform 1331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4" name="Freeform 1332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5" name="Freeform 1333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6" name="Freeform 1334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7" name="Freeform 1335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8" name="Freeform 1336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99" name="Freeform 1337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0" name="Freeform 1338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1" name="Freeform 1339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2" name="Freeform 1340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3" name="Freeform 1341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4" name="Freeform 1342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5" name="Freeform 1343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6" name="Freeform 1344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7" name="Freeform 1345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8" name="Freeform 1346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09" name="Freeform 1347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0" name="Freeform 1348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1" name="Freeform 1349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2" name="Freeform 1350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3" name="Freeform 1351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4" name="Freeform 1352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5" name="Freeform 1353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6" name="Freeform 1354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7" name="Freeform 1355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8" name="Freeform 1356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19" name="Freeform 1357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20" name="Freeform 1358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21" name="Freeform 1359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44149" name="Group 1360"/>
            <p:cNvGrpSpPr>
              <a:grpSpLocks noChangeAspect="1"/>
            </p:cNvGrpSpPr>
            <p:nvPr/>
          </p:nvGrpSpPr>
          <p:grpSpPr bwMode="auto">
            <a:xfrm>
              <a:off x="2774" y="2948"/>
              <a:ext cx="212" cy="203"/>
              <a:chOff x="4417" y="1147"/>
              <a:chExt cx="356" cy="341"/>
            </a:xfrm>
          </p:grpSpPr>
          <p:sp>
            <p:nvSpPr>
              <p:cNvPr id="44150" name="AutoShape 1361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1" name="Freeform 1362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2" name="Freeform 1363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3" name="Freeform 1364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4" name="Freeform 1365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5" name="Freeform 1366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6" name="Freeform 1367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7" name="Freeform 1368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8" name="Freeform 1369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59" name="Freeform 1370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0" name="Freeform 1371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1" name="Freeform 1372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2" name="Freeform 1373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3" name="Freeform 1374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4" name="Freeform 1375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5" name="Freeform 1376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6" name="Freeform 1377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7" name="Freeform 1378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8" name="Freeform 1379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69" name="Freeform 1380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0" name="Freeform 1381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1" name="Freeform 1382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2" name="Freeform 1383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3" name="Freeform 1384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4" name="Freeform 1385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5" name="Freeform 1386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6" name="Freeform 1387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7" name="Freeform 1388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8" name="Freeform 1389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79" name="Freeform 1390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0" name="Freeform 1391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1" name="Freeform 1392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2" name="Freeform 1393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3" name="Freeform 1394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4" name="Freeform 1395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5" name="Freeform 1396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6" name="Freeform 1397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7" name="Freeform 1398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8" name="Freeform 1399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89" name="Freeform 1400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0" name="Freeform 1401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1" name="Freeform 1402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2" name="Freeform 1403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3" name="Freeform 1404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4" name="Freeform 1405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5" name="Freeform 1406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6" name="Freeform 1407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7" name="Freeform 1408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8" name="Freeform 1409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99" name="Freeform 1410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0" name="Freeform 1411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1" name="Freeform 1412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2" name="Freeform 1413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3" name="Freeform 1414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4" name="Freeform 1415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5" name="Freeform 1416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6" name="Freeform 1417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7" name="Freeform 1418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8" name="Freeform 1419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09" name="Freeform 1420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0" name="Freeform 1421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1" name="Freeform 1422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2" name="Freeform 1423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3" name="Freeform 1424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4" name="Freeform 1425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5" name="Freeform 1426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6" name="Freeform 1427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7" name="Freeform 1428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8" name="Freeform 1429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19" name="Freeform 1430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0" name="Freeform 1431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1" name="Freeform 1432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2" name="Freeform 1433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3" name="Freeform 1434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4" name="Freeform 1435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5" name="Freeform 1436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6" name="Freeform 1437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7" name="Freeform 1438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8" name="Freeform 1439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29" name="Freeform 1440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0" name="Freeform 1441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1" name="Freeform 1442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2" name="Freeform 1443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3" name="Freeform 1444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4" name="Freeform 1445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35" name="Freeform 1446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43012" name="Group 1796"/>
          <p:cNvGrpSpPr>
            <a:grpSpLocks/>
          </p:cNvGrpSpPr>
          <p:nvPr/>
        </p:nvGrpSpPr>
        <p:grpSpPr bwMode="auto">
          <a:xfrm>
            <a:off x="4348163" y="4411663"/>
            <a:ext cx="266700" cy="777875"/>
            <a:chOff x="2774" y="2715"/>
            <a:chExt cx="213" cy="675"/>
          </a:xfrm>
        </p:grpSpPr>
        <p:grpSp>
          <p:nvGrpSpPr>
            <p:cNvPr id="43887" name="Group 922"/>
            <p:cNvGrpSpPr>
              <a:grpSpLocks noChangeAspect="1"/>
            </p:cNvGrpSpPr>
            <p:nvPr/>
          </p:nvGrpSpPr>
          <p:grpSpPr bwMode="auto">
            <a:xfrm>
              <a:off x="2774" y="3187"/>
              <a:ext cx="212" cy="203"/>
              <a:chOff x="4417" y="1147"/>
              <a:chExt cx="356" cy="341"/>
            </a:xfrm>
          </p:grpSpPr>
          <p:sp>
            <p:nvSpPr>
              <p:cNvPr id="44062" name="AutoShape 923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3" name="Freeform 924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4" name="Freeform 925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5" name="Freeform 926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6" name="Freeform 927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7" name="Freeform 928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8" name="Freeform 929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9" name="Freeform 930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0" name="Freeform 931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1" name="Freeform 932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2" name="Freeform 933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3" name="Freeform 934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4" name="Freeform 935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5" name="Freeform 936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6" name="Freeform 937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7" name="Freeform 938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8" name="Freeform 939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79" name="Freeform 940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0" name="Freeform 941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1" name="Freeform 942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2" name="Freeform 943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3" name="Freeform 944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4" name="Freeform 945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5" name="Freeform 946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6" name="Freeform 947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7" name="Freeform 948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8" name="Freeform 949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89" name="Freeform 950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0" name="Freeform 951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1" name="Freeform 952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2" name="Freeform 953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3" name="Freeform 954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4" name="Freeform 955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5" name="Freeform 956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6" name="Freeform 957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7" name="Freeform 958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8" name="Freeform 959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99" name="Freeform 960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0" name="Freeform 961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1" name="Freeform 962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2" name="Freeform 963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3" name="Freeform 964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4" name="Freeform 965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5" name="Freeform 966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6" name="Freeform 967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7" name="Freeform 968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8" name="Freeform 969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09" name="Freeform 970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0" name="Freeform 971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1" name="Freeform 972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2" name="Freeform 973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3" name="Freeform 974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4" name="Freeform 975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5" name="Freeform 976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6" name="Freeform 977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7" name="Freeform 978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8" name="Freeform 979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19" name="Freeform 980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0" name="Freeform 981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1" name="Freeform 982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2" name="Freeform 983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3" name="Freeform 984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4" name="Freeform 985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5" name="Freeform 986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6" name="Freeform 987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7" name="Freeform 988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8" name="Freeform 989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29" name="Freeform 990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0" name="Freeform 991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1" name="Freeform 992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2" name="Freeform 993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3" name="Freeform 994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4" name="Freeform 995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5" name="Freeform 996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6" name="Freeform 997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7" name="Freeform 998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8" name="Freeform 999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39" name="Freeform 1000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40" name="Freeform 1001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41" name="Freeform 1002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42" name="Freeform 1003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43" name="Freeform 1004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44" name="Freeform 1005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45" name="Freeform 1006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46" name="Freeform 1007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47" name="Freeform 1008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43888" name="Group 1009"/>
            <p:cNvGrpSpPr>
              <a:grpSpLocks noChangeAspect="1"/>
            </p:cNvGrpSpPr>
            <p:nvPr/>
          </p:nvGrpSpPr>
          <p:grpSpPr bwMode="auto">
            <a:xfrm>
              <a:off x="2774" y="2948"/>
              <a:ext cx="212" cy="203"/>
              <a:chOff x="4417" y="1147"/>
              <a:chExt cx="356" cy="341"/>
            </a:xfrm>
          </p:grpSpPr>
          <p:sp>
            <p:nvSpPr>
              <p:cNvPr id="43976" name="AutoShape 1010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7" name="Freeform 1011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8" name="Freeform 1012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9" name="Freeform 1013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0" name="Freeform 1014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1" name="Freeform 1015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2" name="Freeform 1016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3" name="Freeform 1017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4" name="Freeform 1018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5" name="Freeform 1019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6" name="Freeform 1020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7" name="Freeform 1021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8" name="Freeform 1022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89" name="Freeform 1023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0" name="Freeform 1024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1" name="Freeform 1025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2" name="Freeform 1026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3" name="Freeform 1027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4" name="Freeform 1028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5" name="Freeform 1029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6" name="Freeform 1030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7" name="Freeform 1031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8" name="Freeform 1032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99" name="Freeform 1033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0" name="Freeform 1034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1" name="Freeform 1035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2" name="Freeform 1036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3" name="Freeform 1037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4" name="Freeform 1038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5" name="Freeform 1039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6" name="Freeform 1040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7" name="Freeform 1041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8" name="Freeform 1042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09" name="Freeform 1043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0" name="Freeform 1044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1" name="Freeform 1045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2" name="Freeform 1046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3" name="Freeform 1047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4" name="Freeform 1048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5" name="Freeform 1049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6" name="Freeform 1050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7" name="Freeform 1051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8" name="Freeform 1052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19" name="Freeform 1053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0" name="Freeform 1054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1" name="Freeform 1055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2" name="Freeform 1056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3" name="Freeform 1057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4" name="Freeform 1058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5" name="Freeform 1059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6" name="Freeform 1060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7" name="Freeform 1061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8" name="Freeform 1062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29" name="Freeform 1063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0" name="Freeform 1064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1" name="Freeform 1065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2" name="Freeform 1066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3" name="Freeform 1067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4" name="Freeform 1068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5" name="Freeform 1069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6" name="Freeform 1070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7" name="Freeform 1071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8" name="Freeform 1072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39" name="Freeform 1073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0" name="Freeform 1074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1" name="Freeform 1075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2" name="Freeform 1076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3" name="Freeform 1077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4" name="Freeform 1078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5" name="Freeform 1079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6" name="Freeform 1080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7" name="Freeform 1081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8" name="Freeform 1082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49" name="Freeform 1083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0" name="Freeform 1084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1" name="Freeform 1085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2" name="Freeform 1086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3" name="Freeform 1087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4" name="Freeform 1088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5" name="Freeform 1089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6" name="Freeform 1090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7" name="Freeform 1091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8" name="Freeform 1092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59" name="Freeform 1093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0" name="Freeform 1094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61" name="Freeform 1095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43889" name="Group 1447"/>
            <p:cNvGrpSpPr>
              <a:grpSpLocks noChangeAspect="1"/>
            </p:cNvGrpSpPr>
            <p:nvPr/>
          </p:nvGrpSpPr>
          <p:grpSpPr bwMode="auto">
            <a:xfrm>
              <a:off x="2775" y="2715"/>
              <a:ext cx="212" cy="203"/>
              <a:chOff x="4417" y="1147"/>
              <a:chExt cx="356" cy="341"/>
            </a:xfrm>
          </p:grpSpPr>
          <p:sp>
            <p:nvSpPr>
              <p:cNvPr id="43890" name="AutoShape 1448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1" name="Freeform 1449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2" name="Freeform 1450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3" name="Freeform 1451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4" name="Freeform 1452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5" name="Freeform 1453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6" name="Freeform 1454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7" name="Freeform 1455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8" name="Freeform 1456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99" name="Freeform 1457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0" name="Freeform 1458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1" name="Freeform 1459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2" name="Freeform 1460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3" name="Freeform 1461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4" name="Freeform 1462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5" name="Freeform 1463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6" name="Freeform 1464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7" name="Freeform 1465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8" name="Freeform 1466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09" name="Freeform 1467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0" name="Freeform 1468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1" name="Freeform 1469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2" name="Freeform 1470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3" name="Freeform 1471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4" name="Freeform 1472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5" name="Freeform 1473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6" name="Freeform 1474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7" name="Freeform 1475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8" name="Freeform 1476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19" name="Freeform 1477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0" name="Freeform 1478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1" name="Freeform 1479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2" name="Freeform 1480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3" name="Freeform 1481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4" name="Freeform 1482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5" name="Freeform 1483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6" name="Freeform 1484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7" name="Freeform 1485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8" name="Freeform 1486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29" name="Freeform 1487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0" name="Freeform 1488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1" name="Freeform 1489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2" name="Freeform 1490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3" name="Freeform 1491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4" name="Freeform 1492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5" name="Freeform 1493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6" name="Freeform 1494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7" name="Freeform 1495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8" name="Freeform 1496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39" name="Freeform 1497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0" name="Freeform 1498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1" name="Freeform 1499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2" name="Freeform 1500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3" name="Freeform 1501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4" name="Freeform 1502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5" name="Freeform 1503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6" name="Freeform 1504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7" name="Freeform 1505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8" name="Freeform 1506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49" name="Freeform 1507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0" name="Freeform 1508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1" name="Freeform 1509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2" name="Freeform 1510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3" name="Freeform 1511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4" name="Freeform 1512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5" name="Freeform 1513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6" name="Freeform 1514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7" name="Freeform 1515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8" name="Freeform 1516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59" name="Freeform 1517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0" name="Freeform 1518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1" name="Freeform 1519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2" name="Freeform 1520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3" name="Freeform 1521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4" name="Freeform 1522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5" name="Freeform 1523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6" name="Freeform 1524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7" name="Freeform 1525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8" name="Freeform 1526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69" name="Freeform 1527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0" name="Freeform 1528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1" name="Freeform 1529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2" name="Freeform 1530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3" name="Freeform 1531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4" name="Freeform 1532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75" name="Freeform 1533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43013" name="Group 1534"/>
          <p:cNvGrpSpPr>
            <a:grpSpLocks noChangeAspect="1"/>
          </p:cNvGrpSpPr>
          <p:nvPr/>
        </p:nvGrpSpPr>
        <p:grpSpPr bwMode="auto">
          <a:xfrm>
            <a:off x="3644900" y="4951413"/>
            <a:ext cx="266700" cy="233362"/>
            <a:chOff x="4417" y="1147"/>
            <a:chExt cx="356" cy="341"/>
          </a:xfrm>
        </p:grpSpPr>
        <p:sp>
          <p:nvSpPr>
            <p:cNvPr id="43801" name="AutoShape 1535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02" name="Freeform 1536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03" name="Freeform 1537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04" name="Freeform 1538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05" name="Freeform 1539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06" name="Freeform 1540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07" name="Freeform 1541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08" name="Freeform 1542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09" name="Freeform 1543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0" name="Freeform 1544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1" name="Freeform 1545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2" name="Freeform 1546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3" name="Freeform 1547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4" name="Freeform 1548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5" name="Freeform 1549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6" name="Freeform 1550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7" name="Freeform 1551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8" name="Freeform 1552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19" name="Freeform 1553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0" name="Freeform 1554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1" name="Freeform 1555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2" name="Freeform 1556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3" name="Freeform 1557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4" name="Freeform 1558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5" name="Freeform 1559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6" name="Freeform 1560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7" name="Freeform 1561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8" name="Freeform 1562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29" name="Freeform 1563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0" name="Freeform 1564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1" name="Freeform 1565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2" name="Freeform 1566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3" name="Freeform 1567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4" name="Freeform 1568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5" name="Freeform 1569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6" name="Freeform 1570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7" name="Freeform 1571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8" name="Freeform 1572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39" name="Freeform 1573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0" name="Freeform 1574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1" name="Freeform 1575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2" name="Freeform 1576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3" name="Freeform 1577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4" name="Freeform 1578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5" name="Freeform 1579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6" name="Freeform 1580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7" name="Freeform 1581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8" name="Freeform 1582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49" name="Freeform 1583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0" name="Freeform 1584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1" name="Freeform 1585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2" name="Freeform 1586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3" name="Freeform 1587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4" name="Freeform 1588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5" name="Freeform 1589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6" name="Freeform 1590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7" name="Freeform 1591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8" name="Freeform 1592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59" name="Freeform 1593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0" name="Freeform 1594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1" name="Freeform 1595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2" name="Freeform 1596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3" name="Freeform 1597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4" name="Freeform 1598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5" name="Freeform 1599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6" name="Freeform 1600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7" name="Freeform 1601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8" name="Freeform 1602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69" name="Freeform 1603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0" name="Freeform 1604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1" name="Freeform 1605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2" name="Freeform 1606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3" name="Freeform 1607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4" name="Freeform 1608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5" name="Freeform 1609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6" name="Freeform 1610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7" name="Freeform 1611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8" name="Freeform 1612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79" name="Freeform 1613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80" name="Freeform 1614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81" name="Freeform 1615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82" name="Freeform 1616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83" name="Freeform 1617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84" name="Freeform 1618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85" name="Freeform 1619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86" name="Freeform 1620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3014" name="Group 1621"/>
          <p:cNvGrpSpPr>
            <a:grpSpLocks/>
          </p:cNvGrpSpPr>
          <p:nvPr/>
        </p:nvGrpSpPr>
        <p:grpSpPr bwMode="auto">
          <a:xfrm>
            <a:off x="4002088" y="4675188"/>
            <a:ext cx="266700" cy="509587"/>
            <a:chOff x="2774" y="2948"/>
            <a:chExt cx="212" cy="442"/>
          </a:xfrm>
        </p:grpSpPr>
        <p:grpSp>
          <p:nvGrpSpPr>
            <p:cNvPr id="43627" name="Group 1622"/>
            <p:cNvGrpSpPr>
              <a:grpSpLocks noChangeAspect="1"/>
            </p:cNvGrpSpPr>
            <p:nvPr/>
          </p:nvGrpSpPr>
          <p:grpSpPr bwMode="auto">
            <a:xfrm>
              <a:off x="2774" y="3187"/>
              <a:ext cx="212" cy="203"/>
              <a:chOff x="4417" y="1147"/>
              <a:chExt cx="356" cy="341"/>
            </a:xfrm>
          </p:grpSpPr>
          <p:sp>
            <p:nvSpPr>
              <p:cNvPr id="43715" name="AutoShape 1623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6" name="Freeform 1624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7" name="Freeform 1625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8" name="Freeform 1626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9" name="Freeform 1627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0" name="Freeform 1628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1" name="Freeform 1629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2" name="Freeform 1630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3" name="Freeform 1631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4" name="Freeform 1632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5" name="Freeform 1633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6" name="Freeform 1634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7" name="Freeform 1635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8" name="Freeform 1636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29" name="Freeform 1637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0" name="Freeform 1638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1" name="Freeform 1639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2" name="Freeform 1640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3" name="Freeform 1641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4" name="Freeform 1642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5" name="Freeform 1643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6" name="Freeform 1644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7" name="Freeform 1645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8" name="Freeform 1646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39" name="Freeform 1647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0" name="Freeform 1648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1" name="Freeform 1649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2" name="Freeform 1650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3" name="Freeform 1651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4" name="Freeform 1652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5" name="Freeform 1653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6" name="Freeform 1654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7" name="Freeform 1655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8" name="Freeform 1656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49" name="Freeform 1657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0" name="Freeform 1658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1" name="Freeform 1659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2" name="Freeform 1660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3" name="Freeform 1661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4" name="Freeform 1662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5" name="Freeform 1663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6" name="Freeform 1664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7" name="Freeform 1665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8" name="Freeform 1666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59" name="Freeform 1667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0" name="Freeform 1668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1" name="Freeform 1669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2" name="Freeform 1670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3" name="Freeform 1671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4" name="Freeform 1672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5" name="Freeform 1673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6" name="Freeform 1674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7" name="Freeform 1675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8" name="Freeform 1676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69" name="Freeform 1677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0" name="Freeform 1678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1" name="Freeform 1679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2" name="Freeform 1680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3" name="Freeform 1681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4" name="Freeform 1682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5" name="Freeform 1683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6" name="Freeform 1684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7" name="Freeform 1685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8" name="Freeform 1686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79" name="Freeform 1687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0" name="Freeform 1688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1" name="Freeform 1689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2" name="Freeform 1690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3" name="Freeform 1691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4" name="Freeform 1692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5" name="Freeform 1693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6" name="Freeform 1694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7" name="Freeform 1695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8" name="Freeform 1696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89" name="Freeform 1697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0" name="Freeform 1698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1" name="Freeform 1699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2" name="Freeform 1700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3" name="Freeform 1701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4" name="Freeform 1702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5" name="Freeform 1703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6" name="Freeform 1704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7" name="Freeform 1705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8" name="Freeform 1706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99" name="Freeform 1707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00" name="Freeform 1708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43628" name="Group 1709"/>
            <p:cNvGrpSpPr>
              <a:grpSpLocks noChangeAspect="1"/>
            </p:cNvGrpSpPr>
            <p:nvPr/>
          </p:nvGrpSpPr>
          <p:grpSpPr bwMode="auto">
            <a:xfrm>
              <a:off x="2774" y="2948"/>
              <a:ext cx="212" cy="203"/>
              <a:chOff x="4417" y="1147"/>
              <a:chExt cx="356" cy="341"/>
            </a:xfrm>
          </p:grpSpPr>
          <p:sp>
            <p:nvSpPr>
              <p:cNvPr id="43629" name="AutoShape 1710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0" name="Freeform 1711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1" name="Freeform 1712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2" name="Freeform 1713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3" name="Freeform 1714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4" name="Freeform 1715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5" name="Freeform 1716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6" name="Freeform 1717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7" name="Freeform 1718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8" name="Freeform 1719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39" name="Freeform 1720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0" name="Freeform 1721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1" name="Freeform 1722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2" name="Freeform 1723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3" name="Freeform 1724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4" name="Freeform 1725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5" name="Freeform 1726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6" name="Freeform 1727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7" name="Freeform 1728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8" name="Freeform 1729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49" name="Freeform 1730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0" name="Freeform 1731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1" name="Freeform 1732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2" name="Freeform 1733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3" name="Freeform 1734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4" name="Freeform 1735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5" name="Freeform 1736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6" name="Freeform 1737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7" name="Freeform 1738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8" name="Freeform 1739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59" name="Freeform 1740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0" name="Freeform 1741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1" name="Freeform 1742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2" name="Freeform 1743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3" name="Freeform 1744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4" name="Freeform 1745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5" name="Freeform 1746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6" name="Freeform 1747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7" name="Freeform 1748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8" name="Freeform 1749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69" name="Freeform 1750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0" name="Freeform 1751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1" name="Freeform 1752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2" name="Freeform 1753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3" name="Freeform 1754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4" name="Freeform 1755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5" name="Freeform 1756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6" name="Freeform 1757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7" name="Freeform 1758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8" name="Freeform 1759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79" name="Freeform 1760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0" name="Freeform 1761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1" name="Freeform 1762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2" name="Freeform 1763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3" name="Freeform 1764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4" name="Freeform 1765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5" name="Freeform 1766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6" name="Freeform 1767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7" name="Freeform 1768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8" name="Freeform 1769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89" name="Freeform 1770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0" name="Freeform 1771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1" name="Freeform 1772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2" name="Freeform 1773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3" name="Freeform 1774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4" name="Freeform 1775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5" name="Freeform 1776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6" name="Freeform 1777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7" name="Freeform 1778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8" name="Freeform 1779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99" name="Freeform 1780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0" name="Freeform 1781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1" name="Freeform 1782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2" name="Freeform 1783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3" name="Freeform 1784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4" name="Freeform 1785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5" name="Freeform 1786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6" name="Freeform 1787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7" name="Freeform 1788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8" name="Freeform 1789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09" name="Freeform 1790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0" name="Freeform 1791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1" name="Freeform 1792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2" name="Freeform 1793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3" name="Freeform 1794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14" name="Freeform 1795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43015" name="Group 1797"/>
          <p:cNvGrpSpPr>
            <a:grpSpLocks noChangeAspect="1"/>
          </p:cNvGrpSpPr>
          <p:nvPr/>
        </p:nvGrpSpPr>
        <p:grpSpPr bwMode="auto">
          <a:xfrm>
            <a:off x="5397500" y="4954588"/>
            <a:ext cx="265113" cy="233362"/>
            <a:chOff x="4417" y="1147"/>
            <a:chExt cx="356" cy="341"/>
          </a:xfrm>
        </p:grpSpPr>
        <p:sp>
          <p:nvSpPr>
            <p:cNvPr id="43541" name="AutoShape 1798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42" name="Freeform 1799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43" name="Freeform 1800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44" name="Freeform 1801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45" name="Freeform 1802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46" name="Freeform 1803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47" name="Freeform 1804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48" name="Freeform 1805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49" name="Freeform 1806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0" name="Freeform 1807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1" name="Freeform 1808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2" name="Freeform 1809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3" name="Freeform 1810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4" name="Freeform 1811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5" name="Freeform 1812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6" name="Freeform 1813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7" name="Freeform 1814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8" name="Freeform 1815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59" name="Freeform 1816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0" name="Freeform 1817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1" name="Freeform 1818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2" name="Freeform 1819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3" name="Freeform 1820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4" name="Freeform 1821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5" name="Freeform 1822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6" name="Freeform 1823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7" name="Freeform 1824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8" name="Freeform 1825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69" name="Freeform 1826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0" name="Freeform 1827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1" name="Freeform 1828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2" name="Freeform 1829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3" name="Freeform 1830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4" name="Freeform 1831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5" name="Freeform 1832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6" name="Freeform 1833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7" name="Freeform 1834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8" name="Freeform 1835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79" name="Freeform 1836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0" name="Freeform 1837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1" name="Freeform 1838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2" name="Freeform 1839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3" name="Freeform 1840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4" name="Freeform 1841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5" name="Freeform 1842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6" name="Freeform 1843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7" name="Freeform 1844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8" name="Freeform 1845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89" name="Freeform 1846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0" name="Freeform 1847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1" name="Freeform 1848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2" name="Freeform 1849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3" name="Freeform 1850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4" name="Freeform 1851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5" name="Freeform 1852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6" name="Freeform 1853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7" name="Freeform 1854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8" name="Freeform 1855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99" name="Freeform 1856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0" name="Freeform 1857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1" name="Freeform 1858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2" name="Freeform 1859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3" name="Freeform 1860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4" name="Freeform 1861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5" name="Freeform 1862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6" name="Freeform 1863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7" name="Freeform 1864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8" name="Freeform 1865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09" name="Freeform 1866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0" name="Freeform 1867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1" name="Freeform 1868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2" name="Freeform 1869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3" name="Freeform 1870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4" name="Freeform 1871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5" name="Freeform 1872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6" name="Freeform 1873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7" name="Freeform 1874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8" name="Freeform 1875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19" name="Freeform 1876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20" name="Freeform 1877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21" name="Freeform 1878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22" name="Freeform 1879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23" name="Freeform 1880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24" name="Freeform 1881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25" name="Freeform 1882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26" name="Freeform 1883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3016" name="Group 2063"/>
          <p:cNvGrpSpPr>
            <a:grpSpLocks noChangeAspect="1"/>
          </p:cNvGrpSpPr>
          <p:nvPr/>
        </p:nvGrpSpPr>
        <p:grpSpPr bwMode="auto">
          <a:xfrm>
            <a:off x="4695825" y="4953000"/>
            <a:ext cx="265113" cy="233363"/>
            <a:chOff x="4417" y="1147"/>
            <a:chExt cx="356" cy="341"/>
          </a:xfrm>
        </p:grpSpPr>
        <p:sp>
          <p:nvSpPr>
            <p:cNvPr id="43455" name="AutoShape 2064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56" name="Freeform 2065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57" name="Freeform 2066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58" name="Freeform 2067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59" name="Freeform 2068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0" name="Freeform 2069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1" name="Freeform 2070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2" name="Freeform 2071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3" name="Freeform 2072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4" name="Freeform 2073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5" name="Freeform 2074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6" name="Freeform 2075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7" name="Freeform 2076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8" name="Freeform 2077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69" name="Freeform 2078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0" name="Freeform 2079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1" name="Freeform 2080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2" name="Freeform 2081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3" name="Freeform 2082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4" name="Freeform 2083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5" name="Freeform 2084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6" name="Freeform 2085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7" name="Freeform 2086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8" name="Freeform 2087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79" name="Freeform 2088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0" name="Freeform 2089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1" name="Freeform 2090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2" name="Freeform 2091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3" name="Freeform 2092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4" name="Freeform 2093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5" name="Freeform 2094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6" name="Freeform 2095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7" name="Freeform 2096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8" name="Freeform 2097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89" name="Freeform 2098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0" name="Freeform 2099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1" name="Freeform 2100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2" name="Freeform 2101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3" name="Freeform 2102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4" name="Freeform 2103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5" name="Freeform 2104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6" name="Freeform 2105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7" name="Freeform 2106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8" name="Freeform 2107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99" name="Freeform 2108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0" name="Freeform 2109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1" name="Freeform 2110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2" name="Freeform 2111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3" name="Freeform 2112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4" name="Freeform 2113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5" name="Freeform 2114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6" name="Freeform 2115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7" name="Freeform 2116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8" name="Freeform 2117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09" name="Freeform 2118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0" name="Freeform 2119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1" name="Freeform 2120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2" name="Freeform 2121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3" name="Freeform 2122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4" name="Freeform 2123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5" name="Freeform 2124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6" name="Freeform 2125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7" name="Freeform 2126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8" name="Freeform 2127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19" name="Freeform 2128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0" name="Freeform 2129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1" name="Freeform 2130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2" name="Freeform 2131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3" name="Freeform 2132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4" name="Freeform 2133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5" name="Freeform 2134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6" name="Freeform 2135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7" name="Freeform 2136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8" name="Freeform 2137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29" name="Freeform 2138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0" name="Freeform 2139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1" name="Freeform 2140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2" name="Freeform 2141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3" name="Freeform 2142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4" name="Freeform 2143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5" name="Freeform 2144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6" name="Freeform 2145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7" name="Freeform 2146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8" name="Freeform 2147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39" name="Freeform 2148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40" name="Freeform 2149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3017" name="Group 2150"/>
          <p:cNvGrpSpPr>
            <a:grpSpLocks noChangeAspect="1"/>
          </p:cNvGrpSpPr>
          <p:nvPr/>
        </p:nvGrpSpPr>
        <p:grpSpPr bwMode="auto">
          <a:xfrm>
            <a:off x="4695825" y="4678363"/>
            <a:ext cx="265113" cy="233362"/>
            <a:chOff x="4417" y="1147"/>
            <a:chExt cx="356" cy="341"/>
          </a:xfrm>
        </p:grpSpPr>
        <p:sp>
          <p:nvSpPr>
            <p:cNvPr id="43369" name="AutoShape 2151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0" name="Freeform 2152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1" name="Freeform 2153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2" name="Freeform 2154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3" name="Freeform 2155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4" name="Freeform 2156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5" name="Freeform 2157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6" name="Freeform 2158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7" name="Freeform 2159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8" name="Freeform 2160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79" name="Freeform 2161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0" name="Freeform 2162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1" name="Freeform 2163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2" name="Freeform 2164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3" name="Freeform 2165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4" name="Freeform 2166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5" name="Freeform 2167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6" name="Freeform 2168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7" name="Freeform 2169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8" name="Freeform 2170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89" name="Freeform 2171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0" name="Freeform 2172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1" name="Freeform 2173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2" name="Freeform 2174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3" name="Freeform 2175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4" name="Freeform 2176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5" name="Freeform 2177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6" name="Freeform 2178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7" name="Freeform 2179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8" name="Freeform 2180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99" name="Freeform 2181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0" name="Freeform 2182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1" name="Freeform 2183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2" name="Freeform 2184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3" name="Freeform 2185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4" name="Freeform 2186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5" name="Freeform 2187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6" name="Freeform 2188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7" name="Freeform 2189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8" name="Freeform 2190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09" name="Freeform 2191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0" name="Freeform 2192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1" name="Freeform 2193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2" name="Freeform 2194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3" name="Freeform 2195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4" name="Freeform 2196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5" name="Freeform 2197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6" name="Freeform 2198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7" name="Freeform 2199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8" name="Freeform 2200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19" name="Freeform 2201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0" name="Freeform 2202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1" name="Freeform 2203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2" name="Freeform 2204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3" name="Freeform 2205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4" name="Freeform 2206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5" name="Freeform 2207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6" name="Freeform 2208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7" name="Freeform 2209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8" name="Freeform 2210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29" name="Freeform 2211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0" name="Freeform 2212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1" name="Freeform 2213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2" name="Freeform 2214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3" name="Freeform 2215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4" name="Freeform 2216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5" name="Freeform 2217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6" name="Freeform 2218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7" name="Freeform 2219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8" name="Freeform 2220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39" name="Freeform 2221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0" name="Freeform 2222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1" name="Freeform 2223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2" name="Freeform 2224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3" name="Freeform 2225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4" name="Freeform 2226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5" name="Freeform 2227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6" name="Freeform 2228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7" name="Freeform 2229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8" name="Freeform 2230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49" name="Freeform 2231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50" name="Freeform 2232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51" name="Freeform 2233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52" name="Freeform 2234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53" name="Freeform 2235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54" name="Freeform 2236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3018" name="Group 2237"/>
          <p:cNvGrpSpPr>
            <a:grpSpLocks noChangeAspect="1"/>
          </p:cNvGrpSpPr>
          <p:nvPr/>
        </p:nvGrpSpPr>
        <p:grpSpPr bwMode="auto">
          <a:xfrm>
            <a:off x="4697413" y="4410075"/>
            <a:ext cx="265112" cy="233363"/>
            <a:chOff x="4417" y="1147"/>
            <a:chExt cx="356" cy="341"/>
          </a:xfrm>
        </p:grpSpPr>
        <p:sp>
          <p:nvSpPr>
            <p:cNvPr id="43283" name="AutoShape 2238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84" name="Freeform 2239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85" name="Freeform 2240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86" name="Freeform 2241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87" name="Freeform 2242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88" name="Freeform 2243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89" name="Freeform 2244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0" name="Freeform 2245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1" name="Freeform 2246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2" name="Freeform 2247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3" name="Freeform 2248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4" name="Freeform 2249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5" name="Freeform 2250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6" name="Freeform 2251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7" name="Freeform 2252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8" name="Freeform 2253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99" name="Freeform 2254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0" name="Freeform 2255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1" name="Freeform 2256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2" name="Freeform 2257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3" name="Freeform 2258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4" name="Freeform 2259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5" name="Freeform 2260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6" name="Freeform 2261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7" name="Freeform 2262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8" name="Freeform 2263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09" name="Freeform 2264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0" name="Freeform 2265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1" name="Freeform 2266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2" name="Freeform 2267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3" name="Freeform 2268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4" name="Freeform 2269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5" name="Freeform 2270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6" name="Freeform 2271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7" name="Freeform 2272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8" name="Freeform 2273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19" name="Freeform 2274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0" name="Freeform 2275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1" name="Freeform 2276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2" name="Freeform 2277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3" name="Freeform 2278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4" name="Freeform 2279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5" name="Freeform 2280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6" name="Freeform 2281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7" name="Freeform 2282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8" name="Freeform 2283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29" name="Freeform 2284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0" name="Freeform 2285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1" name="Freeform 2286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2" name="Freeform 2287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3" name="Freeform 2288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4" name="Freeform 2289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5" name="Freeform 2290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6" name="Freeform 2291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7" name="Freeform 2292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8" name="Freeform 2293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39" name="Freeform 2294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0" name="Freeform 2295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1" name="Freeform 2296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2" name="Freeform 2297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3" name="Freeform 2298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4" name="Freeform 2299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5" name="Freeform 2300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6" name="Freeform 2301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7" name="Freeform 2302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8" name="Freeform 2303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49" name="Freeform 2304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0" name="Freeform 2305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1" name="Freeform 2306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2" name="Freeform 2307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3" name="Freeform 2308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4" name="Freeform 2309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5" name="Freeform 2310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6" name="Freeform 2311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7" name="Freeform 2312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8" name="Freeform 2313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59" name="Freeform 2314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60" name="Freeform 2315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61" name="Freeform 2316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62" name="Freeform 2317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63" name="Freeform 2318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64" name="Freeform 2319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65" name="Freeform 2320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66" name="Freeform 2321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67" name="Freeform 2322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68" name="Freeform 2323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083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3762"/>
          </a:xfrm>
        </p:spPr>
        <p:txBody>
          <a:bodyPr/>
          <a:lstStyle/>
          <a:p>
            <a:pPr eaLnBrk="1" hangingPunct="1">
              <a:defRPr/>
            </a:pPr>
            <a:r>
              <a:rPr lang="en-US" sz="2400" b="1" dirty="0" smtClean="0">
                <a:solidFill>
                  <a:srgbClr val="000000"/>
                </a:solidFill>
              </a:rPr>
              <a:t>Annual cycles of </a:t>
            </a:r>
            <a:r>
              <a:rPr lang="en-US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colony population</a:t>
            </a:r>
            <a:r>
              <a:rPr lang="en-US" sz="2400" b="1" dirty="0" smtClean="0">
                <a:solidFill>
                  <a:srgbClr val="000000"/>
                </a:solidFill>
              </a:rPr>
              <a:t> and </a:t>
            </a:r>
            <a:r>
              <a:rPr lang="en-US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food resources</a:t>
            </a:r>
          </a:p>
        </p:txBody>
      </p:sp>
      <p:sp>
        <p:nvSpPr>
          <p:cNvPr id="43020" name="Line 2325"/>
          <p:cNvSpPr>
            <a:spLocks noChangeShapeType="1"/>
          </p:cNvSpPr>
          <p:nvPr/>
        </p:nvSpPr>
        <p:spPr bwMode="auto">
          <a:xfrm>
            <a:off x="3352800" y="5000625"/>
            <a:ext cx="3943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43021" name="Group 1"/>
          <p:cNvGrpSpPr>
            <a:grpSpLocks/>
          </p:cNvGrpSpPr>
          <p:nvPr/>
        </p:nvGrpSpPr>
        <p:grpSpPr bwMode="auto">
          <a:xfrm>
            <a:off x="6213475" y="4694238"/>
            <a:ext cx="682625" cy="477837"/>
            <a:chOff x="6212841" y="4693784"/>
            <a:chExt cx="684000" cy="478133"/>
          </a:xfrm>
        </p:grpSpPr>
        <p:grpSp>
          <p:nvGrpSpPr>
            <p:cNvPr id="43022" name="Group 2063"/>
            <p:cNvGrpSpPr>
              <a:grpSpLocks noChangeAspect="1"/>
            </p:cNvGrpSpPr>
            <p:nvPr/>
          </p:nvGrpSpPr>
          <p:grpSpPr bwMode="auto">
            <a:xfrm>
              <a:off x="6631393" y="4925798"/>
              <a:ext cx="265448" cy="233461"/>
              <a:chOff x="4417" y="1147"/>
              <a:chExt cx="356" cy="341"/>
            </a:xfrm>
          </p:grpSpPr>
          <p:sp>
            <p:nvSpPr>
              <p:cNvPr id="43197" name="AutoShape 2064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8" name="Freeform 2065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9" name="Freeform 2066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0" name="Freeform 2067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1" name="Freeform 2068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2" name="Freeform 2069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3" name="Freeform 2070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4" name="Freeform 2071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5" name="Freeform 2072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6" name="Freeform 2073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7" name="Freeform 2074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8" name="Freeform 2075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09" name="Freeform 2076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0" name="Freeform 2077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1" name="Freeform 2078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2" name="Freeform 2079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3" name="Freeform 2080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4" name="Freeform 2081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5" name="Freeform 2082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6" name="Freeform 2083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7" name="Freeform 2084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8" name="Freeform 2085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19" name="Freeform 2086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0" name="Freeform 2087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1" name="Freeform 2088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2" name="Freeform 2089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3" name="Freeform 2090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4" name="Freeform 2091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5" name="Freeform 2092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6" name="Freeform 2093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7" name="Freeform 2094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8" name="Freeform 2095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29" name="Freeform 2096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0" name="Freeform 2097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1" name="Freeform 2098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2" name="Freeform 2099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3" name="Freeform 2100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4" name="Freeform 2101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5" name="Freeform 2102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6" name="Freeform 2103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7" name="Freeform 2104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8" name="Freeform 2105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39" name="Freeform 2106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0" name="Freeform 2107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1" name="Freeform 2108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2" name="Freeform 2109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3" name="Freeform 2110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4" name="Freeform 2111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5" name="Freeform 2112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6" name="Freeform 2113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7" name="Freeform 2114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8" name="Freeform 2115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49" name="Freeform 2116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0" name="Freeform 2117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1" name="Freeform 2118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2" name="Freeform 2119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3" name="Freeform 2120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4" name="Freeform 2121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5" name="Freeform 2122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6" name="Freeform 2123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7" name="Freeform 2124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8" name="Freeform 2125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59" name="Freeform 2126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0" name="Freeform 2127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1" name="Freeform 2128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2" name="Freeform 2129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3" name="Freeform 2130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4" name="Freeform 2131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5" name="Freeform 2132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6" name="Freeform 2133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7" name="Freeform 2134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8" name="Freeform 2135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69" name="Freeform 2136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0" name="Freeform 2137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1" name="Freeform 2138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2" name="Freeform 2139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3" name="Freeform 2140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4" name="Freeform 2141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5" name="Freeform 2142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6" name="Freeform 2143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7" name="Freeform 2144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8" name="Freeform 2145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79" name="Freeform 2146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80" name="Freeform 2147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81" name="Freeform 2148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82" name="Freeform 2149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43023" name="Group 2150"/>
            <p:cNvGrpSpPr>
              <a:grpSpLocks noChangeAspect="1"/>
            </p:cNvGrpSpPr>
            <p:nvPr/>
          </p:nvGrpSpPr>
          <p:grpSpPr bwMode="auto">
            <a:xfrm>
              <a:off x="6436633" y="4693784"/>
              <a:ext cx="265448" cy="233461"/>
              <a:chOff x="4417" y="1147"/>
              <a:chExt cx="356" cy="341"/>
            </a:xfrm>
          </p:grpSpPr>
          <p:sp>
            <p:nvSpPr>
              <p:cNvPr id="43111" name="AutoShape 2151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2" name="Freeform 2152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3" name="Freeform 2153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4" name="Freeform 2154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5" name="Freeform 2155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6" name="Freeform 2156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7" name="Freeform 2157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8" name="Freeform 2158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9" name="Freeform 2159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0" name="Freeform 2160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1" name="Freeform 2161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2" name="Freeform 2162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3" name="Freeform 2163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4" name="Freeform 2164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5" name="Freeform 2165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6" name="Freeform 2166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7" name="Freeform 2167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8" name="Freeform 2168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29" name="Freeform 2169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0" name="Freeform 2170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1" name="Freeform 2171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2" name="Freeform 2172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3" name="Freeform 2173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4" name="Freeform 2174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5" name="Freeform 2175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6" name="Freeform 2176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7" name="Freeform 2177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8" name="Freeform 2178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39" name="Freeform 2179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0" name="Freeform 2180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1" name="Freeform 2181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2" name="Freeform 2182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3" name="Freeform 2183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4" name="Freeform 2184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5" name="Freeform 2185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6" name="Freeform 2186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7" name="Freeform 2187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8" name="Freeform 2188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49" name="Freeform 2189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0" name="Freeform 2190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1" name="Freeform 2191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2" name="Freeform 2192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3" name="Freeform 2193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4" name="Freeform 2194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5" name="Freeform 2195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6" name="Freeform 2196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7" name="Freeform 2197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8" name="Freeform 2198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59" name="Freeform 2199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0" name="Freeform 2200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1" name="Freeform 2201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2" name="Freeform 2202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3" name="Freeform 2203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4" name="Freeform 2204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5" name="Freeform 2205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6" name="Freeform 2206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7" name="Freeform 2207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8" name="Freeform 2208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69" name="Freeform 2209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0" name="Freeform 2210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1" name="Freeform 2211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2" name="Freeform 2212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3" name="Freeform 2213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4" name="Freeform 2214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5" name="Freeform 2215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6" name="Freeform 2216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7" name="Freeform 2217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8" name="Freeform 2218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79" name="Freeform 2219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0" name="Freeform 2220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1" name="Freeform 2221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2" name="Freeform 2222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3" name="Freeform 2223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4" name="Freeform 2224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5" name="Freeform 2225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6" name="Freeform 2226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7" name="Freeform 2227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8" name="Freeform 2228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89" name="Freeform 2229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0" name="Freeform 2230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1" name="Freeform 2231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2" name="Freeform 2232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3" name="Freeform 2233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4" name="Freeform 2234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5" name="Freeform 2235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96" name="Freeform 2236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43024" name="Group 2237"/>
            <p:cNvGrpSpPr>
              <a:grpSpLocks noChangeAspect="1"/>
            </p:cNvGrpSpPr>
            <p:nvPr/>
          </p:nvGrpSpPr>
          <p:grpSpPr bwMode="auto">
            <a:xfrm>
              <a:off x="6212841" y="4938456"/>
              <a:ext cx="265448" cy="233461"/>
              <a:chOff x="4417" y="1147"/>
              <a:chExt cx="356" cy="341"/>
            </a:xfrm>
          </p:grpSpPr>
          <p:sp>
            <p:nvSpPr>
              <p:cNvPr id="43025" name="AutoShape 2238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26" name="Freeform 2239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27" name="Freeform 2240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28" name="Freeform 2241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29" name="Freeform 2242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0" name="Freeform 2243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1" name="Freeform 2244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2" name="Freeform 2245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3" name="Freeform 2246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4" name="Freeform 2247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5" name="Freeform 2248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6" name="Freeform 2249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7" name="Freeform 2250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8" name="Freeform 2251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39" name="Freeform 2252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0" name="Freeform 2253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1" name="Freeform 2254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2" name="Freeform 2255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3" name="Freeform 2256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4" name="Freeform 2257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5" name="Freeform 2258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6" name="Freeform 2259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7" name="Freeform 2260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8" name="Freeform 2261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49" name="Freeform 2262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0" name="Freeform 2263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1" name="Freeform 2264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2" name="Freeform 2265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3" name="Freeform 2266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4" name="Freeform 2267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5" name="Freeform 2268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6" name="Freeform 2269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7" name="Freeform 2270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8" name="Freeform 2271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59" name="Freeform 2272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0" name="Freeform 2273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1" name="Freeform 2274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2" name="Freeform 2275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3" name="Freeform 2276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4" name="Freeform 2277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5" name="Freeform 2278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6" name="Freeform 2279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7" name="Freeform 2280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8" name="Freeform 2281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69" name="Freeform 2282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0" name="Freeform 2283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1" name="Freeform 2284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2" name="Freeform 2285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3" name="Freeform 2286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4" name="Freeform 2287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5" name="Freeform 2288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6" name="Freeform 2289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7" name="Freeform 2290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8" name="Freeform 2291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79" name="Freeform 2292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0" name="Freeform 2293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1" name="Freeform 2294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2" name="Freeform 2295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3" name="Freeform 2296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4" name="Freeform 2297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5" name="Freeform 2298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6" name="Freeform 2299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7" name="Freeform 2300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8" name="Freeform 2301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89" name="Freeform 2302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0" name="Freeform 2303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1" name="Freeform 2304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2" name="Freeform 2305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3" name="Freeform 2306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4" name="Freeform 2307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5" name="Freeform 2308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6" name="Freeform 2309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7" name="Freeform 2310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8" name="Freeform 2311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99" name="Freeform 2312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0" name="Freeform 2313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1" name="Freeform 2314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2" name="Freeform 2315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3" name="Freeform 2316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4" name="Freeform 2317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5" name="Freeform 2318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6" name="Freeform 2319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7" name="Freeform 2320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8" name="Freeform 2321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09" name="Freeform 2322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10" name="Freeform 2323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4873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294646"/>
          </a:xfrm>
        </p:spPr>
        <p:txBody>
          <a:bodyPr/>
          <a:lstStyle/>
          <a:p>
            <a:r>
              <a:rPr lang="en-US" dirty="0" smtClean="0"/>
              <a:t>Add Protein Supplements</a:t>
            </a:r>
            <a:endParaRPr 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874048" y="2306974"/>
            <a:ext cx="7395904" cy="2743200"/>
            <a:chOff x="860079" y="2306974"/>
            <a:chExt cx="7395904" cy="2743200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5304" y="2306974"/>
              <a:ext cx="4140679" cy="27432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0079" y="2306974"/>
              <a:ext cx="2967404" cy="2743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50904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/>
              <a:t>Feeding Protein to Bees</a:t>
            </a:r>
          </a:p>
        </p:txBody>
      </p:sp>
      <p:sp>
        <p:nvSpPr>
          <p:cNvPr id="66563" name="Content Placeholder 3"/>
          <p:cNvSpPr>
            <a:spLocks noGrp="1"/>
          </p:cNvSpPr>
          <p:nvPr>
            <p:ph idx="1"/>
          </p:nvPr>
        </p:nvSpPr>
        <p:spPr>
          <a:xfrm>
            <a:off x="685800" y="2038350"/>
            <a:ext cx="7772400" cy="3709988"/>
          </a:xfrm>
        </p:spPr>
        <p:txBody>
          <a:bodyPr/>
          <a:lstStyle/>
          <a:p>
            <a:r>
              <a:rPr lang="en-US" altLang="en-US" dirty="0" smtClean="0"/>
              <a:t>Pollen Substitute: 1 part dry mix to 2 parts heavy syrup; dry mix is 1:3 pollen/soybean flour</a:t>
            </a:r>
          </a:p>
          <a:p>
            <a:endParaRPr lang="en-US" altLang="en-US" dirty="0" smtClean="0"/>
          </a:p>
          <a:p>
            <a:r>
              <a:rPr lang="en-US" altLang="en-US" dirty="0" smtClean="0"/>
              <a:t>Soy-sugar Patties: 1 part dry mix to 2 parts heavy syrup; dry mix is 4 parts soybean flour + 1 part Brewer’s yeast</a:t>
            </a:r>
          </a:p>
          <a:p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651244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-264920"/>
            <a:ext cx="7772400" cy="1357120"/>
          </a:xfrm>
        </p:spPr>
        <p:txBody>
          <a:bodyPr/>
          <a:lstStyle/>
          <a:p>
            <a:r>
              <a:rPr lang="en-US" sz="2800" b="1" dirty="0" smtClean="0">
                <a:solidFill>
                  <a:schemeClr val="tx1"/>
                </a:solidFill>
              </a:rPr>
              <a:t>When to Feed Pollen Supplement/Substitutes?</a:t>
            </a:r>
            <a:endParaRPr lang="en-US" sz="2800" b="1" dirty="0">
              <a:solidFill>
                <a:schemeClr val="tx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2500" y="1574800"/>
            <a:ext cx="7239000" cy="4445000"/>
          </a:xfrm>
        </p:spPr>
        <p:txBody>
          <a:bodyPr/>
          <a:lstStyle/>
          <a:p>
            <a:r>
              <a:rPr lang="en-US" sz="2800" dirty="0" smtClean="0">
                <a:solidFill>
                  <a:schemeClr val="tx1"/>
                </a:solidFill>
              </a:rPr>
              <a:t>When flight is restricted (e.g. cool weather in spring)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Boosting weak or nucleus colonies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During pollen deficient honey flows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When pollen source is poor quality, or monofloral</a:t>
            </a:r>
            <a:endParaRPr lang="en-US" sz="2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440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82600"/>
            <a:ext cx="7772400" cy="609600"/>
          </a:xfrm>
        </p:spPr>
        <p:txBody>
          <a:bodyPr/>
          <a:lstStyle/>
          <a:p>
            <a:r>
              <a:rPr lang="en-US" sz="4000" dirty="0" smtClean="0">
                <a:solidFill>
                  <a:schemeClr val="tx1"/>
                </a:solidFill>
              </a:rPr>
              <a:t>Commercial Protein Supplements</a:t>
            </a:r>
            <a:endParaRPr lang="en-US" sz="4000" dirty="0">
              <a:solidFill>
                <a:schemeClr val="tx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90799" y="2133600"/>
            <a:ext cx="3621993" cy="3225800"/>
          </a:xfrm>
        </p:spPr>
        <p:txBody>
          <a:bodyPr>
            <a:normAutofit lnSpcReduction="10000"/>
          </a:bodyPr>
          <a:lstStyle/>
          <a:p>
            <a:r>
              <a:rPr lang="en-US" sz="3600" dirty="0" smtClean="0">
                <a:solidFill>
                  <a:schemeClr val="tx1"/>
                </a:solidFill>
              </a:rPr>
              <a:t>Global Patties 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MegaBee 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BeePro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Bee-Pol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Feed-Bee</a:t>
            </a:r>
          </a:p>
          <a:p>
            <a:endParaRPr lang="en-US" sz="36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0240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400" dirty="0" smtClean="0">
                <a:solidFill>
                  <a:schemeClr val="tx1"/>
                </a:solidFill>
              </a:rPr>
              <a:t>Protein Supplements</a:t>
            </a:r>
            <a:endParaRPr lang="en-US" sz="4400" dirty="0">
              <a:solidFill>
                <a:schemeClr val="tx1"/>
              </a:solidFill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sz="half" idx="4294967295"/>
          </p:nvPr>
        </p:nvSpPr>
        <p:spPr>
          <a:xfrm>
            <a:off x="152400" y="1981200"/>
            <a:ext cx="3810000" cy="4114800"/>
          </a:xfrm>
          <a:prstGeom prst="rect">
            <a:avLst/>
          </a:prstGeom>
        </p:spPr>
        <p:txBody>
          <a:bodyPr/>
          <a:lstStyle/>
          <a:p>
            <a:r>
              <a:rPr lang="en-US" sz="2400" dirty="0" smtClean="0">
                <a:solidFill>
                  <a:schemeClr val="tx1"/>
                </a:solidFill>
              </a:rPr>
              <a:t>Place patties close to broodnest</a:t>
            </a:r>
          </a:p>
          <a:p>
            <a:endParaRPr lang="en-US" sz="2400" dirty="0">
              <a:solidFill>
                <a:schemeClr val="tx1"/>
              </a:solidFill>
            </a:endParaRPr>
          </a:p>
          <a:p>
            <a:r>
              <a:rPr lang="en-US" sz="2400" dirty="0" smtClean="0">
                <a:solidFill>
                  <a:schemeClr val="tx1"/>
                </a:solidFill>
              </a:rPr>
              <a:t>Feed a light syrup at the same time; helps stimulate brood rearing</a:t>
            </a:r>
          </a:p>
          <a:p>
            <a:endParaRPr lang="en-US" sz="2400" dirty="0">
              <a:solidFill>
                <a:schemeClr val="tx1"/>
              </a:solidFill>
            </a:endParaRPr>
          </a:p>
          <a:p>
            <a:r>
              <a:rPr lang="en-US" sz="2400" dirty="0" smtClean="0">
                <a:solidFill>
                  <a:schemeClr val="tx1"/>
                </a:solidFill>
              </a:rPr>
              <a:t>Be careful in cooler periods!</a:t>
            </a:r>
            <a:endParaRPr lang="en-US" sz="2400" dirty="0">
              <a:solidFill>
                <a:schemeClr val="tx1"/>
              </a:solidFill>
            </a:endParaRPr>
          </a:p>
        </p:txBody>
      </p:sp>
      <p:pic>
        <p:nvPicPr>
          <p:cNvPr id="2050" name="Picture 2" descr="http://boobeehoney.files.wordpress.com/2013/08/img_328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2209800"/>
            <a:ext cx="4876800" cy="3657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86125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75391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Newbie Mistakes</a:t>
            </a:r>
            <a:endParaRPr lang="en-US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2061" y="1893782"/>
            <a:ext cx="6879879" cy="458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7004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2" name="Group 13"/>
          <p:cNvGrpSpPr>
            <a:grpSpLocks/>
          </p:cNvGrpSpPr>
          <p:nvPr/>
        </p:nvGrpSpPr>
        <p:grpSpPr bwMode="auto">
          <a:xfrm>
            <a:off x="3043238" y="1790700"/>
            <a:ext cx="3057525" cy="4106863"/>
            <a:chOff x="1917" y="1128"/>
            <a:chExt cx="1926" cy="2587"/>
          </a:xfrm>
        </p:grpSpPr>
        <p:grpSp>
          <p:nvGrpSpPr>
            <p:cNvPr id="71684" name="Group 2"/>
            <p:cNvGrpSpPr>
              <a:grpSpLocks/>
            </p:cNvGrpSpPr>
            <p:nvPr/>
          </p:nvGrpSpPr>
          <p:grpSpPr bwMode="auto">
            <a:xfrm>
              <a:off x="1957" y="1243"/>
              <a:ext cx="1846" cy="2472"/>
              <a:chOff x="1524" y="997"/>
              <a:chExt cx="1846" cy="2472"/>
            </a:xfrm>
          </p:grpSpPr>
          <p:sp>
            <p:nvSpPr>
              <p:cNvPr id="71689" name="AutoShape 3" descr="Granite"/>
              <p:cNvSpPr>
                <a:spLocks noChangeAspect="1" noChangeArrowheads="1"/>
              </p:cNvSpPr>
              <p:nvPr/>
            </p:nvSpPr>
            <p:spPr bwMode="auto">
              <a:xfrm>
                <a:off x="1934" y="2884"/>
                <a:ext cx="1418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71690" name="AutoShape 4" descr="Granite"/>
              <p:cNvSpPr>
                <a:spLocks noChangeAspect="1" noChangeArrowheads="1"/>
              </p:cNvSpPr>
              <p:nvPr/>
            </p:nvSpPr>
            <p:spPr bwMode="auto">
              <a:xfrm>
                <a:off x="1589" y="3173"/>
                <a:ext cx="1529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71691" name="AutoShape 5"/>
              <p:cNvSpPr>
                <a:spLocks noChangeAspect="1" noChangeArrowheads="1"/>
              </p:cNvSpPr>
              <p:nvPr/>
            </p:nvSpPr>
            <p:spPr bwMode="auto">
              <a:xfrm>
                <a:off x="1527" y="1961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71692" name="AutoShape 6"/>
              <p:cNvSpPr>
                <a:spLocks noChangeAspect="1" noChangeArrowheads="1"/>
              </p:cNvSpPr>
              <p:nvPr/>
            </p:nvSpPr>
            <p:spPr bwMode="auto">
              <a:xfrm>
                <a:off x="1527" y="997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  <p:sp>
            <p:nvSpPr>
              <p:cNvPr id="71693" name="Rectangle 7"/>
              <p:cNvSpPr>
                <a:spLocks noChangeAspect="1" noChangeArrowheads="1"/>
              </p:cNvSpPr>
              <p:nvPr/>
            </p:nvSpPr>
            <p:spPr bwMode="auto">
              <a:xfrm>
                <a:off x="1524" y="3293"/>
                <a:ext cx="1410" cy="66"/>
              </a:xfrm>
              <a:prstGeom prst="rect">
                <a:avLst/>
              </a:prstGeom>
              <a:solidFill>
                <a:srgbClr val="0000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 dirty="0"/>
              </a:p>
            </p:txBody>
          </p:sp>
        </p:grpSp>
        <p:sp>
          <p:nvSpPr>
            <p:cNvPr id="71685" name="AutoShape 8"/>
            <p:cNvSpPr>
              <a:spLocks noChangeAspect="1" noChangeArrowheads="1"/>
            </p:cNvSpPr>
            <p:nvPr/>
          </p:nvSpPr>
          <p:spPr bwMode="auto">
            <a:xfrm>
              <a:off x="1917" y="1128"/>
              <a:ext cx="1926" cy="556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 dirty="0"/>
            </a:p>
          </p:txBody>
        </p:sp>
        <p:sp>
          <p:nvSpPr>
            <p:cNvPr id="71686" name="Oval 9"/>
            <p:cNvSpPr>
              <a:spLocks noChangeArrowheads="1"/>
            </p:cNvSpPr>
            <p:nvPr/>
          </p:nvSpPr>
          <p:spPr bwMode="auto">
            <a:xfrm>
              <a:off x="2304" y="1757"/>
              <a:ext cx="691" cy="691"/>
            </a:xfrm>
            <a:prstGeom prst="ellipse">
              <a:avLst/>
            </a:prstGeom>
            <a:solidFill>
              <a:schemeClr val="accent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2800" b="1" dirty="0"/>
                <a:t>B</a:t>
              </a:r>
            </a:p>
          </p:txBody>
        </p:sp>
        <p:sp>
          <p:nvSpPr>
            <p:cNvPr id="71687" name="Text Box 10"/>
            <p:cNvSpPr txBox="1">
              <a:spLocks noChangeArrowheads="1"/>
            </p:cNvSpPr>
            <p:nvPr/>
          </p:nvSpPr>
          <p:spPr bwMode="auto">
            <a:xfrm>
              <a:off x="1978" y="1757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  <p:sp>
          <p:nvSpPr>
            <p:cNvPr id="71688" name="Text Box 11"/>
            <p:cNvSpPr txBox="1">
              <a:spLocks noChangeArrowheads="1"/>
            </p:cNvSpPr>
            <p:nvPr/>
          </p:nvSpPr>
          <p:spPr bwMode="auto">
            <a:xfrm>
              <a:off x="3052" y="1757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800" b="1" dirty="0"/>
                <a:t>H</a:t>
              </a:r>
            </a:p>
          </p:txBody>
        </p:sp>
      </p:grpSp>
      <p:sp>
        <p:nvSpPr>
          <p:cNvPr id="71683" name="Rectangle 12"/>
          <p:cNvSpPr>
            <a:spLocks noGrp="1" noChangeArrowheads="1"/>
          </p:cNvSpPr>
          <p:nvPr>
            <p:ph type="title"/>
          </p:nvPr>
        </p:nvSpPr>
        <p:spPr>
          <a:xfrm>
            <a:off x="1749425" y="274638"/>
            <a:ext cx="5643563" cy="1125537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chemeClr val="tx1"/>
                </a:solidFill>
              </a:rPr>
              <a:t>LATE WINTER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-118817"/>
            <a:ext cx="7772400" cy="1357120"/>
          </a:xfrm>
        </p:spPr>
        <p:txBody>
          <a:bodyPr/>
          <a:lstStyle/>
          <a:p>
            <a:r>
              <a:rPr lang="en-US" sz="3600" b="1" dirty="0" smtClean="0">
                <a:solidFill>
                  <a:schemeClr val="tx1"/>
                </a:solidFill>
              </a:rPr>
              <a:t>Final Thoughts</a:t>
            </a:r>
            <a:endParaRPr lang="en-US" sz="3600" b="1" dirty="0">
              <a:solidFill>
                <a:schemeClr val="tx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49850" y="1644584"/>
            <a:ext cx="6644300" cy="4445000"/>
          </a:xfrm>
        </p:spPr>
        <p:txBody>
          <a:bodyPr>
            <a:normAutofit lnSpcReduction="10000"/>
          </a:bodyPr>
          <a:lstStyle/>
          <a:p>
            <a:r>
              <a:rPr lang="en-US" sz="2800" dirty="0" smtClean="0">
                <a:solidFill>
                  <a:schemeClr val="tx1"/>
                </a:solidFill>
              </a:rPr>
              <a:t>Leave candy board in all winter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Check it 3-4 times during winter and replenish when necessary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Provide protein supplement by January to help brood rearing</a:t>
            </a:r>
          </a:p>
          <a:p>
            <a:endParaRPr lang="en-US" sz="2800" dirty="0">
              <a:solidFill>
                <a:schemeClr val="tx1"/>
              </a:solidFill>
            </a:endParaRPr>
          </a:p>
          <a:p>
            <a:r>
              <a:rPr lang="en-US" sz="2800" dirty="0" smtClean="0">
                <a:solidFill>
                  <a:schemeClr val="tx1"/>
                </a:solidFill>
              </a:rPr>
              <a:t>Do not begin syrup feeding until mid- or late March</a:t>
            </a:r>
            <a:endParaRPr lang="en-US" sz="2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011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Content Placeholder 2"/>
          <p:cNvSpPr>
            <a:spLocks noGrp="1"/>
          </p:cNvSpPr>
          <p:nvPr>
            <p:ph idx="1"/>
          </p:nvPr>
        </p:nvSpPr>
        <p:spPr>
          <a:xfrm>
            <a:off x="357188" y="273050"/>
            <a:ext cx="8329612" cy="774700"/>
          </a:xfrm>
        </p:spPr>
        <p:txBody>
          <a:bodyPr/>
          <a:lstStyle/>
          <a:p>
            <a:pPr marL="0" indent="0" algn="ctr">
              <a:buFontTx/>
              <a:buNone/>
            </a:pPr>
            <a:r>
              <a:rPr lang="en-US" altLang="en-US" dirty="0" smtClean="0"/>
              <a:t>Primary Goal </a:t>
            </a:r>
          </a:p>
        </p:txBody>
      </p:sp>
      <p:sp>
        <p:nvSpPr>
          <p:cNvPr id="67587" name="Text Placeholder 3"/>
          <p:cNvSpPr>
            <a:spLocks noGrp="1"/>
          </p:cNvSpPr>
          <p:nvPr>
            <p:ph type="body" sz="half" idx="2"/>
          </p:nvPr>
        </p:nvSpPr>
        <p:spPr>
          <a:xfrm>
            <a:off x="814388" y="1141413"/>
            <a:ext cx="3008312" cy="4691062"/>
          </a:xfrm>
        </p:spPr>
        <p:txBody>
          <a:bodyPr>
            <a:normAutofit fontScale="85000" lnSpcReduction="10000"/>
          </a:bodyPr>
          <a:lstStyle/>
          <a:p>
            <a:pPr marL="285750" indent="-285750">
              <a:buFontTx/>
              <a:buChar char="•"/>
            </a:pPr>
            <a:r>
              <a:rPr lang="en-US" altLang="en-US" sz="2000" dirty="0" smtClean="0"/>
              <a:t>Colony strength is important</a:t>
            </a:r>
          </a:p>
          <a:p>
            <a:pPr marL="285750" indent="-285750">
              <a:buFontTx/>
              <a:buChar char="•"/>
            </a:pPr>
            <a:endParaRPr lang="en-US" altLang="en-US" sz="2000" dirty="0" smtClean="0"/>
          </a:p>
          <a:p>
            <a:pPr marL="285750" indent="-285750">
              <a:buFontTx/>
              <a:buChar char="•"/>
            </a:pPr>
            <a:r>
              <a:rPr lang="en-US" altLang="en-US" sz="2000" b="1" dirty="0" smtClean="0"/>
              <a:t>Winter Bees </a:t>
            </a:r>
            <a:r>
              <a:rPr lang="en-US" altLang="en-US" sz="2000" dirty="0" smtClean="0"/>
              <a:t>are most important</a:t>
            </a:r>
          </a:p>
          <a:p>
            <a:pPr marL="285750" indent="-285750">
              <a:buFontTx/>
              <a:buChar char="•"/>
            </a:pPr>
            <a:endParaRPr lang="en-US" altLang="en-US" sz="2000" dirty="0" smtClean="0"/>
          </a:p>
          <a:p>
            <a:pPr marL="285750" indent="-285750">
              <a:buFontTx/>
              <a:buChar char="•"/>
            </a:pPr>
            <a:r>
              <a:rPr lang="en-US" altLang="en-US" sz="2000" b="1" dirty="0" smtClean="0"/>
              <a:t>Good Queens </a:t>
            </a:r>
            <a:r>
              <a:rPr lang="en-US" altLang="en-US" sz="2000" dirty="0" smtClean="0"/>
              <a:t>essential</a:t>
            </a:r>
          </a:p>
          <a:p>
            <a:pPr marL="285750" indent="-285750">
              <a:buFontTx/>
              <a:buChar char="•"/>
            </a:pPr>
            <a:endParaRPr lang="en-US" altLang="en-US" sz="2000" dirty="0" smtClean="0"/>
          </a:p>
          <a:p>
            <a:pPr marL="285750" indent="-285750">
              <a:buFontTx/>
              <a:buChar char="•"/>
            </a:pPr>
            <a:r>
              <a:rPr lang="en-US" altLang="en-US" sz="2000" dirty="0" smtClean="0"/>
              <a:t>Control Varroa</a:t>
            </a:r>
          </a:p>
          <a:p>
            <a:pPr marL="285750" indent="-285750">
              <a:buFontTx/>
              <a:buChar char="•"/>
            </a:pPr>
            <a:endParaRPr lang="en-US" altLang="en-US" sz="2000" dirty="0" smtClean="0"/>
          </a:p>
          <a:p>
            <a:pPr marL="285750" indent="-285750">
              <a:buFontTx/>
              <a:buChar char="•"/>
            </a:pPr>
            <a:r>
              <a:rPr lang="en-US" altLang="en-US" sz="2000" dirty="0" smtClean="0"/>
              <a:t>Consider a brood break with requeening</a:t>
            </a:r>
          </a:p>
        </p:txBody>
      </p:sp>
      <p:sp>
        <p:nvSpPr>
          <p:cNvPr id="67588" name="Rectangle 4"/>
          <p:cNvSpPr>
            <a:spLocks noChangeArrowheads="1"/>
          </p:cNvSpPr>
          <p:nvPr/>
        </p:nvSpPr>
        <p:spPr bwMode="auto">
          <a:xfrm>
            <a:off x="4638675" y="1854200"/>
            <a:ext cx="3690938" cy="3267075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b="1" u="sng" dirty="0"/>
              <a:t>Spring Colony Size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8 to 10 frames bees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4 to 5 frames brood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At least 15 lbs. honey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At least 1 to 2 frames pollen</a:t>
            </a:r>
          </a:p>
        </p:txBody>
      </p:sp>
    </p:spTree>
    <p:extLst>
      <p:ext uri="{BB962C8B-B14F-4D97-AF65-F5344CB8AC3E}">
        <p14:creationId xmlns:p14="http://schemas.microsoft.com/office/powerpoint/2010/main" val="3399819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 descr="hyacinth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000" y="1695450"/>
            <a:ext cx="6350000" cy="474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9" name="Rectangle 3"/>
          <p:cNvSpPr>
            <a:spLocks noChangeArrowheads="1"/>
          </p:cNvSpPr>
          <p:nvPr/>
        </p:nvSpPr>
        <p:spPr bwMode="auto">
          <a:xfrm>
            <a:off x="685800" y="412750"/>
            <a:ext cx="777240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600" b="1" dirty="0">
                <a:solidFill>
                  <a:schemeClr val="tx2"/>
                </a:solidFill>
              </a:rPr>
              <a:t>Nectar Forage </a:t>
            </a:r>
            <a:endParaRPr lang="en-US" altLang="en-US" sz="2400" b="1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2323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5"/>
          <p:cNvSpPr>
            <a:spLocks noChangeArrowheads="1"/>
          </p:cNvSpPr>
          <p:nvPr/>
        </p:nvSpPr>
        <p:spPr bwMode="auto">
          <a:xfrm>
            <a:off x="685800" y="987425"/>
            <a:ext cx="777240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3600" b="1" dirty="0">
                <a:solidFill>
                  <a:schemeClr val="tx2"/>
                </a:solidFill>
              </a:rPr>
              <a:t>Pollen Forage</a:t>
            </a:r>
            <a:endParaRPr lang="en-US" altLang="en-US" sz="2400" b="1" dirty="0">
              <a:solidFill>
                <a:schemeClr val="tx2"/>
              </a:solidFill>
            </a:endParaRPr>
          </a:p>
        </p:txBody>
      </p:sp>
      <p:grpSp>
        <p:nvGrpSpPr>
          <p:cNvPr id="46083" name="Group 1"/>
          <p:cNvGrpSpPr>
            <a:grpSpLocks/>
          </p:cNvGrpSpPr>
          <p:nvPr/>
        </p:nvGrpSpPr>
        <p:grpSpPr bwMode="auto">
          <a:xfrm>
            <a:off x="144463" y="2844800"/>
            <a:ext cx="8855075" cy="3025775"/>
            <a:chOff x="119063" y="2845058"/>
            <a:chExt cx="8854125" cy="3025517"/>
          </a:xfrm>
        </p:grpSpPr>
        <p:pic>
          <p:nvPicPr>
            <p:cNvPr id="46084" name="Picture 5" descr="pollen forager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7701" y="2845058"/>
              <a:ext cx="4555487" cy="30255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85" name="Picture 4" descr="inflight_pollen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9063" y="2845058"/>
              <a:ext cx="4451221" cy="30255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456494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Executive">
  <a:themeElements>
    <a:clrScheme name="Executive">
      <a:dk1>
        <a:sysClr val="windowText" lastClr="000000"/>
      </a:dk1>
      <a:lt1>
        <a:sysClr val="window" lastClr="FFFFFF"/>
      </a:lt1>
      <a:dk2>
        <a:srgbClr val="2F5897"/>
      </a:dk2>
      <a:lt2>
        <a:srgbClr val="E4E9EF"/>
      </a:lt2>
      <a:accent1>
        <a:srgbClr val="6076B4"/>
      </a:accent1>
      <a:accent2>
        <a:srgbClr val="9C5252"/>
      </a:accent2>
      <a:accent3>
        <a:srgbClr val="E68422"/>
      </a:accent3>
      <a:accent4>
        <a:srgbClr val="846648"/>
      </a:accent4>
      <a:accent5>
        <a:srgbClr val="63891F"/>
      </a:accent5>
      <a:accent6>
        <a:srgbClr val="758085"/>
      </a:accent6>
      <a:hlink>
        <a:srgbClr val="3399FF"/>
      </a:hlink>
      <a:folHlink>
        <a:srgbClr val="B2B2B2"/>
      </a:folHlink>
    </a:clrScheme>
    <a:fontScheme name="Executive">
      <a:majorFont>
        <a:latin typeface="Century Gothic"/>
        <a:ea typeface=""/>
        <a:cs typeface=""/>
        <a:font script="Jpan" typeface="HGｺﾞｼｯｸM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Palatino Linotype"/>
        <a:ea typeface=""/>
        <a:cs typeface=""/>
        <a:font script="Jpan" typeface="HGS明朝E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Executiv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8575" cap="flat" cmpd="sng" algn="ctr">
          <a:solidFill>
            <a:schemeClr val="phClr"/>
          </a:solidFill>
          <a:prstDash val="solid"/>
        </a:ln>
        <a:ln w="508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50000">
              <a:schemeClr val="phClr">
                <a:tint val="80000"/>
                <a:satMod val="250000"/>
              </a:schemeClr>
            </a:gs>
            <a:gs pos="76000">
              <a:schemeClr val="phClr">
                <a:tint val="90000"/>
                <a:shade val="90000"/>
                <a:satMod val="200000"/>
              </a:schemeClr>
            </a:gs>
            <a:gs pos="92000">
              <a:schemeClr val="phClr">
                <a:tint val="90000"/>
                <a:shade val="70000"/>
                <a:satMod val="250000"/>
              </a:schemeClr>
            </a:gs>
          </a:gsLst>
          <a:path path="circle">
            <a:fillToRect l="50000" t="50000" r="50000" b="50000"/>
          </a:path>
        </a:gradFill>
        <a:blipFill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Executive">
  <a:themeElements>
    <a:clrScheme name="Executive">
      <a:dk1>
        <a:sysClr val="windowText" lastClr="000000"/>
      </a:dk1>
      <a:lt1>
        <a:sysClr val="window" lastClr="FFFFFF"/>
      </a:lt1>
      <a:dk2>
        <a:srgbClr val="2F5897"/>
      </a:dk2>
      <a:lt2>
        <a:srgbClr val="E4E9EF"/>
      </a:lt2>
      <a:accent1>
        <a:srgbClr val="6076B4"/>
      </a:accent1>
      <a:accent2>
        <a:srgbClr val="9C5252"/>
      </a:accent2>
      <a:accent3>
        <a:srgbClr val="E68422"/>
      </a:accent3>
      <a:accent4>
        <a:srgbClr val="846648"/>
      </a:accent4>
      <a:accent5>
        <a:srgbClr val="63891F"/>
      </a:accent5>
      <a:accent6>
        <a:srgbClr val="758085"/>
      </a:accent6>
      <a:hlink>
        <a:srgbClr val="3399FF"/>
      </a:hlink>
      <a:folHlink>
        <a:srgbClr val="B2B2B2"/>
      </a:folHlink>
    </a:clrScheme>
    <a:fontScheme name="Executive">
      <a:majorFont>
        <a:latin typeface="Century Gothic"/>
        <a:ea typeface=""/>
        <a:cs typeface=""/>
        <a:font script="Jpan" typeface="HGｺﾞｼｯｸM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Palatino Linotype"/>
        <a:ea typeface=""/>
        <a:cs typeface=""/>
        <a:font script="Jpan" typeface="HGS明朝E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Executiv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8575" cap="flat" cmpd="sng" algn="ctr">
          <a:solidFill>
            <a:schemeClr val="phClr"/>
          </a:solidFill>
          <a:prstDash val="solid"/>
        </a:ln>
        <a:ln w="508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50000">
              <a:schemeClr val="phClr">
                <a:tint val="80000"/>
                <a:satMod val="250000"/>
              </a:schemeClr>
            </a:gs>
            <a:gs pos="76000">
              <a:schemeClr val="phClr">
                <a:tint val="90000"/>
                <a:shade val="90000"/>
                <a:satMod val="200000"/>
              </a:schemeClr>
            </a:gs>
            <a:gs pos="92000">
              <a:schemeClr val="phClr">
                <a:tint val="90000"/>
                <a:shade val="70000"/>
                <a:satMod val="250000"/>
              </a:schemeClr>
            </a:gs>
          </a:gsLst>
          <a:path path="circle">
            <a:fillToRect l="50000" t="50000" r="50000" b="50000"/>
          </a:path>
        </a:gradFill>
        <a:blipFill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3149</TotalTime>
  <Words>1500</Words>
  <Application>Microsoft Office PowerPoint</Application>
  <PresentationFormat>On-screen Show (4:3)</PresentationFormat>
  <Paragraphs>400</Paragraphs>
  <Slides>78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78</vt:i4>
      </vt:variant>
    </vt:vector>
  </HeadingPairs>
  <TitlesOfParts>
    <vt:vector size="88" baseType="lpstr">
      <vt:lpstr>Arial</vt:lpstr>
      <vt:lpstr>Calibri</vt:lpstr>
      <vt:lpstr>Century Gothic</vt:lpstr>
      <vt:lpstr>Comic Sans MS</vt:lpstr>
      <vt:lpstr>Courier New</vt:lpstr>
      <vt:lpstr>Palatino Linotype</vt:lpstr>
      <vt:lpstr>Wingdings</vt:lpstr>
      <vt:lpstr>Executive</vt:lpstr>
      <vt:lpstr>2_Executive</vt:lpstr>
      <vt:lpstr>Chart</vt:lpstr>
      <vt:lpstr>Seasonal Management</vt:lpstr>
      <vt:lpstr>PowerPoint Presentation</vt:lpstr>
      <vt:lpstr>PowerPoint Presentation</vt:lpstr>
      <vt:lpstr>PowerPoint Presentation</vt:lpstr>
      <vt:lpstr>PowerPoint Presentation</vt:lpstr>
      <vt:lpstr>Arrangement of the Nest</vt:lpstr>
      <vt:lpstr>Annual cycles of colony population and food resources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Types of Swarming</vt:lpstr>
      <vt:lpstr>The function of primary swarms is reproduction by colony fission</vt:lpstr>
      <vt:lpstr>Pre-Swarm Conditions</vt:lpstr>
      <vt:lpstr>Crowded with Good Nutrition</vt:lpstr>
      <vt:lpstr>PowerPoint Presentation</vt:lpstr>
      <vt:lpstr>Timing of Swarming</vt:lpstr>
      <vt:lpstr>PowerPoint Presentation</vt:lpstr>
      <vt:lpstr>Getting Ready to Swarm</vt:lpstr>
      <vt:lpstr>PowerPoint Presentation</vt:lpstr>
      <vt:lpstr>PowerPoint Presentation</vt:lpstr>
      <vt:lpstr>While In Flight</vt:lpstr>
      <vt:lpstr>PowerPoint Presentation</vt:lpstr>
      <vt:lpstr>Finding the New Home</vt:lpstr>
      <vt:lpstr>Back at the Old Nest Site…</vt:lpstr>
      <vt:lpstr>PowerPoint Presentation</vt:lpstr>
      <vt:lpstr>It Already Swarmed!</vt:lpstr>
      <vt:lpstr>Preventing Swarming</vt:lpstr>
      <vt:lpstr>PowerPoint Presentation</vt:lpstr>
      <vt:lpstr>PowerPoint Presentation</vt:lpstr>
      <vt:lpstr>PowerPoint Presentation</vt:lpstr>
      <vt:lpstr>Keys to Solid Beekeeping</vt:lpstr>
      <vt:lpstr>Definitions</vt:lpstr>
      <vt:lpstr>Why Make Splits and Nucs?</vt:lpstr>
      <vt:lpstr>Things Needed to Make Splits</vt:lpstr>
      <vt:lpstr>Basic Rules to Making Nucs</vt:lpstr>
      <vt:lpstr>Up to 4 Nucs from One Colony</vt:lpstr>
      <vt:lpstr>Texas Set-Off Splits</vt:lpstr>
      <vt:lpstr>Texas Set-Off Splits</vt:lpstr>
      <vt:lpstr>Honey Production</vt:lpstr>
      <vt:lpstr>PowerPoint Presentation</vt:lpstr>
      <vt:lpstr>PowerPoint Presentation</vt:lpstr>
      <vt:lpstr>PowerPoint Presentation</vt:lpstr>
      <vt:lpstr>PowerPoint Presentation</vt:lpstr>
      <vt:lpstr>Nectar  Honey</vt:lpstr>
      <vt:lpstr>PowerPoint Presentation</vt:lpstr>
      <vt:lpstr>PowerPoint Presentation</vt:lpstr>
      <vt:lpstr>PowerPoint Presentation</vt:lpstr>
      <vt:lpstr>PowerPoint Presentation</vt:lpstr>
      <vt:lpstr>Honey Harvest</vt:lpstr>
      <vt:lpstr>Honey Production in 2011</vt:lpstr>
      <vt:lpstr>Annual cycles of colony population and food resources</vt:lpstr>
      <vt:lpstr>EARLY FALL</vt:lpstr>
      <vt:lpstr>Combine weak hives</vt:lpstr>
      <vt:lpstr>LATE FALL</vt:lpstr>
      <vt:lpstr>Final Check</vt:lpstr>
      <vt:lpstr>Reducers &amp; Mouse Guards</vt:lpstr>
      <vt:lpstr>WINTER</vt:lpstr>
      <vt:lpstr>Colony Needs</vt:lpstr>
      <vt:lpstr>Winter Stores </vt:lpstr>
      <vt:lpstr>Feeding Sucrose</vt:lpstr>
      <vt:lpstr>Feeding Sucrose</vt:lpstr>
      <vt:lpstr>Making Fondant (soft candy)</vt:lpstr>
      <vt:lpstr>Feeding Fondant</vt:lpstr>
      <vt:lpstr>Candy Boards</vt:lpstr>
      <vt:lpstr>WINTER</vt:lpstr>
      <vt:lpstr>Making Hard Winter Candy</vt:lpstr>
      <vt:lpstr>Wire Candy Board</vt:lpstr>
      <vt:lpstr>Add Protein Supplements</vt:lpstr>
      <vt:lpstr>Feeding Protein to Bees</vt:lpstr>
      <vt:lpstr>When to Feed Pollen Supplement/Substitutes?</vt:lpstr>
      <vt:lpstr>Commercial Protein Supplements</vt:lpstr>
      <vt:lpstr>Protein Supplements</vt:lpstr>
      <vt:lpstr>Newbie Mistakes</vt:lpstr>
      <vt:lpstr>LATE WINTER</vt:lpstr>
      <vt:lpstr>Final Thoughts</vt:lpstr>
      <vt:lpstr>PowerPoint Presentation</vt:lpstr>
    </vt:vector>
  </TitlesOfParts>
  <Company>USDA, ARS Honey Bee Breeding, Genetics and Physiolog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Preferred Customer</dc:creator>
  <cp:lastModifiedBy>Harris, Jeff</cp:lastModifiedBy>
  <cp:revision>145</cp:revision>
  <dcterms:created xsi:type="dcterms:W3CDTF">2004-10-01T21:21:59Z</dcterms:created>
  <dcterms:modified xsi:type="dcterms:W3CDTF">2016-02-26T12:09:18Z</dcterms:modified>
</cp:coreProperties>
</file>