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5"/>
  </p:notesMasterIdLst>
  <p:handoutMasterIdLst>
    <p:handoutMasterId r:id="rId26"/>
  </p:handoutMasterIdLst>
  <p:sldIdLst>
    <p:sldId id="275" r:id="rId2"/>
    <p:sldId id="262" r:id="rId3"/>
    <p:sldId id="277" r:id="rId4"/>
    <p:sldId id="276" r:id="rId5"/>
    <p:sldId id="273" r:id="rId6"/>
    <p:sldId id="290" r:id="rId7"/>
    <p:sldId id="278" r:id="rId8"/>
    <p:sldId id="282" r:id="rId9"/>
    <p:sldId id="285" r:id="rId10"/>
    <p:sldId id="281" r:id="rId11"/>
    <p:sldId id="280" r:id="rId12"/>
    <p:sldId id="287" r:id="rId13"/>
    <p:sldId id="283" r:id="rId14"/>
    <p:sldId id="291" r:id="rId15"/>
    <p:sldId id="298" r:id="rId16"/>
    <p:sldId id="292" r:id="rId17"/>
    <p:sldId id="293" r:id="rId18"/>
    <p:sldId id="294" r:id="rId19"/>
    <p:sldId id="295" r:id="rId20"/>
    <p:sldId id="296" r:id="rId21"/>
    <p:sldId id="297" r:id="rId22"/>
    <p:sldId id="299" r:id="rId23"/>
    <p:sldId id="300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0074" autoAdjust="0"/>
    <p:restoredTop sz="88180" autoAdjust="0"/>
  </p:normalViewPr>
  <p:slideViewPr>
    <p:cSldViewPr>
      <p:cViewPr varScale="1">
        <p:scale>
          <a:sx n="113" d="100"/>
          <a:sy n="113" d="100"/>
        </p:scale>
        <p:origin x="117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37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975186104218362"/>
          <c:y val="0.18483412322274881"/>
          <c:w val="0.78908188585607941"/>
          <c:h val="0.6184834123222748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worker</c:v>
                </c:pt>
              </c:strCache>
            </c:strRef>
          </c:tx>
          <c:spPr>
            <a:ln w="38099">
              <a:solidFill>
                <a:srgbClr val="FFFF00"/>
              </a:solidFill>
              <a:prstDash val="solid"/>
            </a:ln>
          </c:spPr>
          <c:marker>
            <c:symbol val="diamond"/>
            <c:size val="7"/>
            <c:spPr>
              <a:solidFill>
                <a:srgbClr val="FFFF00"/>
              </a:solidFill>
              <a:ln>
                <a:solidFill>
                  <a:srgbClr val="FFFF00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Aug.</c:v>
                </c:pt>
                <c:pt idx="4">
                  <c:v>Sept.</c:v>
                </c:pt>
                <c:pt idx="5">
                  <c:v>Oct.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3500</c:v>
                </c:pt>
                <c:pt idx="1">
                  <c:v>10000</c:v>
                </c:pt>
                <c:pt idx="2">
                  <c:v>7200</c:v>
                </c:pt>
                <c:pt idx="3">
                  <c:v>7000</c:v>
                </c:pt>
                <c:pt idx="4">
                  <c:v>4000</c:v>
                </c:pt>
                <c:pt idx="5">
                  <c:v>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drone</c:v>
                </c:pt>
              </c:strCache>
            </c:strRef>
          </c:tx>
          <c:spPr>
            <a:ln w="38099">
              <a:solidFill>
                <a:schemeClr val="tx1"/>
              </a:solidFill>
              <a:prstDash val="sysDash"/>
            </a:ln>
          </c:spPr>
          <c:marker>
            <c:symbol val="squar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  <a:prstDash val="solid"/>
              </a:ln>
            </c:spPr>
          </c:marker>
          <c:cat>
            <c:strRef>
              <c:f>Sheet1!$B$1:$G$1</c:f>
              <c:strCache>
                <c:ptCount val="6"/>
                <c:pt idx="0">
                  <c:v>May</c:v>
                </c:pt>
                <c:pt idx="1">
                  <c:v>June</c:v>
                </c:pt>
                <c:pt idx="2">
                  <c:v>July</c:v>
                </c:pt>
                <c:pt idx="3">
                  <c:v>Aug.</c:v>
                </c:pt>
                <c:pt idx="4">
                  <c:v>Sept.</c:v>
                </c:pt>
                <c:pt idx="5">
                  <c:v>Oct.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1000</c:v>
                </c:pt>
                <c:pt idx="1">
                  <c:v>3200</c:v>
                </c:pt>
                <c:pt idx="2">
                  <c:v>2800</c:v>
                </c:pt>
                <c:pt idx="3">
                  <c:v>300</c:v>
                </c:pt>
                <c:pt idx="4">
                  <c:v>100</c:v>
                </c:pt>
                <c:pt idx="5">
                  <c:v>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369624"/>
        <c:axId val="155366880"/>
      </c:lineChart>
      <c:catAx>
        <c:axId val="155369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3668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553668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800" b="1" i="0" u="none" strike="noStrike" baseline="0" dirty="0">
                    <a:solidFill>
                      <a:schemeClr val="tx1"/>
                    </a:solidFill>
                    <a:latin typeface="Arial"/>
                    <a:cs typeface="Arial"/>
                  </a:rPr>
                  <a:t>Number of cells</a:t>
                </a:r>
              </a:p>
            </c:rich>
          </c:tx>
          <c:layout>
            <c:manualLayout>
              <c:xMode val="edge"/>
              <c:yMode val="edge"/>
              <c:x val="7.0250821296344579E-3"/>
              <c:y val="0.2407011860859164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40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55369624"/>
        <c:crosses val="autoZero"/>
        <c:crossBetween val="between"/>
      </c:valAx>
      <c:spPr>
        <a:noFill/>
        <a:ln w="38099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4305210918114144"/>
          <c:y val="7.1090047393364926E-3"/>
          <c:w val="0.32506203473945411"/>
          <c:h val="8.5308056872037921E-2"/>
        </c:manualLayout>
      </c:layout>
      <c:overlay val="0"/>
      <c:spPr>
        <a:noFill/>
        <a:ln w="3175">
          <a:solidFill>
            <a:schemeClr val="tx1"/>
          </a:solidFill>
          <a:prstDash val="solid"/>
        </a:ln>
      </c:spPr>
      <c:txPr>
        <a:bodyPr/>
        <a:lstStyle/>
        <a:p>
          <a:pPr>
            <a:defRPr sz="165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8FBFB5F-6B4B-47A6-A0E7-86A0E86C4FA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20375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A3A57-D044-4E47-A5EF-E8FBA20B88F6}" type="datetimeFigureOut">
              <a:rPr lang="en-US" smtClean="0"/>
              <a:t>4/29/2016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F242F-47FC-4ABB-A8C3-0062D4B224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50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13538-9A37-4B4C-BD09-A9FA5CFC79A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1142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64D1-2742-42A3-9F9B-3075947EEB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236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64D1-2742-42A3-9F9B-3075947EEB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95281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64D1-2742-42A3-9F9B-3075947EEB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8397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64D1-2742-42A3-9F9B-3075947EEB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8667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64D1-2742-42A3-9F9B-3075947EEB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44663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264D1-2742-42A3-9F9B-3075947EEB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2455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0F12E-8027-45F1-84A2-9F7116A59E4B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8818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6A6E7-0EE7-4148-B6BF-0D3D125286BC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335625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2A2295-0AB6-4477-ADB6-C60A244A9FF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970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B3C2E-DC1F-4774-9F6D-BE8C6A271F1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2919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989D-AE41-43AE-BFD3-7B383D183199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25567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C3C0C-B650-4688-9F4B-8843A70F720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0998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C48C6-103F-4809-AA47-FE6AE8B894CF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46078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2DA19-0F9C-485C-8828-34319B681C9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37807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10E63-8154-4C22-9AD9-0F126FAF7C8A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1320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472FD-BEB7-41DA-B2EF-9E2E9259BF2D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5790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2C7F6D-B948-4DCB-B563-75505D655032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43957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264D1-2742-42A3-9F9B-3075947EEB4E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79360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wicwas.com/sites/default/files/styles/books-full/public/SEt.jpeg?itok=9hZ5YRq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3810000" cy="570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static1.squarespace.com/static/549e33afe4b004237f8243d1/549e362fe4b0bef254f05e13/54b71ec5e4b0ad6fb5d7d0fb/1421641201557/?format=1000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524828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29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kagitvalleybeekeepers.org/101/swarm%20cell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7200149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66800" y="5105400"/>
            <a:ext cx="701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Swarm Cells located on bottom of combs</a:t>
            </a:r>
          </a:p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(easily seen by tilting back brood boxes)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6024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beeinformed.org/wp-content/uploads/2012/12/IMG_4792-Small-emergency-replacement-not-much-poll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5181600"/>
            <a:ext cx="716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Emergency Queen Cells located anywhere, and they are usually shorter than swarm cells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1354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s://www.extension.org/mediawiki/files/8/8c/FirstLessonsSwarmCellsFig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4800"/>
            <a:ext cx="6465454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95400" y="50292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Queen cells being chewed down after a virgin queen has emerged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689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828261" y="488487"/>
            <a:ext cx="5198918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It Already Swarmed!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2514600"/>
            <a:ext cx="8001000" cy="32004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latin typeface="Arial" panose="020B0604020202020204" pitchFamily="34" charset="0"/>
              </a:rPr>
              <a:t>Open brood is present				recent, 0-4 days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latin typeface="Arial" panose="020B0604020202020204" pitchFamily="34" charset="0"/>
              </a:rPr>
              <a:t>Sealed but no open brood			more than 4-5 days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latin typeface="Arial" panose="020B0604020202020204" pitchFamily="34" charset="0"/>
              </a:rPr>
              <a:t>No brood but there 					swarmed &gt; 3 weeks,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sz="2000" b="1" dirty="0">
                <a:latin typeface="Arial" panose="020B0604020202020204" pitchFamily="34" charset="0"/>
              </a:rPr>
              <a:t> </a:t>
            </a:r>
            <a:r>
              <a:rPr lang="en-US" altLang="en-US" sz="2000" b="1" dirty="0" smtClean="0">
                <a:latin typeface="Arial" panose="020B0604020202020204" pitchFamily="34" charset="0"/>
              </a:rPr>
              <a:t>    are remains of queen cells			new queen not laying yet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altLang="en-US" sz="20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000" b="1" dirty="0" smtClean="0">
                <a:latin typeface="Arial" panose="020B0604020202020204" pitchFamily="34" charset="0"/>
              </a:rPr>
              <a:t>Multiple eggs in cells				&gt; 28 days ago, new queen</a:t>
            </a:r>
          </a:p>
          <a:p>
            <a:pPr marL="914400" lvl="2" indent="0" eaLnBrk="1" hangingPunct="1">
              <a:lnSpc>
                <a:spcPct val="90000"/>
              </a:lnSpc>
              <a:buNone/>
            </a:pPr>
            <a:r>
              <a:rPr lang="en-US" altLang="en-US" sz="1200" b="1" dirty="0">
                <a:latin typeface="Arial" panose="020B0604020202020204" pitchFamily="34" charset="0"/>
              </a:rPr>
              <a:t>	</a:t>
            </a:r>
            <a:r>
              <a:rPr lang="en-US" altLang="en-US" sz="1200" b="1" dirty="0" smtClean="0">
                <a:latin typeface="Arial" panose="020B0604020202020204" pitchFamily="34" charset="0"/>
              </a:rPr>
              <a:t>							</a:t>
            </a:r>
            <a:r>
              <a:rPr lang="en-US" altLang="en-US" sz="2000" b="1" dirty="0" smtClean="0">
                <a:latin typeface="Arial" panose="020B0604020202020204" pitchFamily="34" charset="0"/>
              </a:rPr>
              <a:t>failed, laying workers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184221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Broodnest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05400" y="1842211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Likely time of Swarm</a:t>
            </a:r>
            <a:endParaRPr lang="en-US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706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1722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Timing of Splits or </a:t>
            </a:r>
            <a:r>
              <a:rPr lang="en-US" altLang="en-US" sz="4000" b="1" u="sng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Nucs</a:t>
            </a:r>
            <a:endParaRPr lang="en-US" altLang="en-US" sz="4000" b="1" u="sng" dirty="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2819400"/>
          </a:xfrm>
        </p:spPr>
        <p:txBody>
          <a:bodyPr>
            <a:normAutofit fontScale="70000" lnSpcReduction="2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</a:rPr>
              <a:t>Wrong time – waste of time, bees and money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</a:rPr>
              <a:t>Best time – mid-spring but before major honey flow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</a:rPr>
              <a:t>Good sign – 1</a:t>
            </a:r>
            <a:r>
              <a:rPr lang="en-US" altLang="en-US" sz="2800" b="1" baseline="30000" dirty="0" smtClean="0">
                <a:latin typeface="Arial" panose="020B0604020202020204" pitchFamily="34" charset="0"/>
              </a:rPr>
              <a:t>st</a:t>
            </a:r>
            <a:r>
              <a:rPr lang="en-US" altLang="en-US" sz="2800" b="1" dirty="0" smtClean="0">
                <a:latin typeface="Arial" panose="020B0604020202020204" pitchFamily="34" charset="0"/>
              </a:rPr>
              <a:t> drone flights and swarm season beginning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</a:rPr>
              <a:t>MUST have adequate food in all units that are budded or split from a hive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9200" y="50292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Rule:  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Earlier and Stronger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Spilts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Ensure Greater Success or Survival of Splits or </a:t>
            </a:r>
            <a:r>
              <a:rPr lang="en-US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Nucs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701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1722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Timing of Splits or </a:t>
            </a:r>
            <a:r>
              <a:rPr lang="en-US" altLang="en-US" sz="4000" b="1" u="sng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Nucs</a:t>
            </a:r>
            <a:endParaRPr lang="en-US" altLang="en-US" sz="4000" b="1" u="sng" dirty="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3886200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</a:rPr>
              <a:t>Earliest good pollen </a:t>
            </a:r>
            <a:r>
              <a:rPr lang="en-US" altLang="en-US" sz="2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 maples in Jan.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Begin feeding 50:50 syrup in Feb. – March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Add protein supplement if pollen becomes intermittent (start end of Jan. – March)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 b="1" dirty="0" smtClean="0">
              <a:latin typeface="Arial" panose="020B0604020202020204" pitchFamily="34" charset="0"/>
              <a:sym typeface="Wingdings" panose="05000000000000000000" pitchFamily="2" charset="2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  <a:sym typeface="Wingdings" panose="05000000000000000000" pitchFamily="2" charset="2"/>
              </a:rPr>
              <a:t>Must be prepared to split in March – April to avoid swarming</a:t>
            </a:r>
            <a:endParaRPr lang="en-US" altLang="en-US" sz="2800" b="1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Feeding Sucrose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6200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sz="2800" b="1" dirty="0" smtClean="0"/>
              <a:t>33% Syrup:  trickle; stimulates brood rearing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000" b="1" dirty="0" smtClean="0"/>
              <a:t> </a:t>
            </a:r>
            <a:r>
              <a:rPr lang="en-US" sz="2000" dirty="0" smtClean="0"/>
              <a:t>4.2 lbs</a:t>
            </a:r>
            <a:r>
              <a:rPr lang="en-US" sz="2000" dirty="0"/>
              <a:t>. sucrose + </a:t>
            </a:r>
            <a:r>
              <a:rPr lang="en-US" sz="2000" dirty="0" smtClean="0"/>
              <a:t>1 gallon </a:t>
            </a:r>
            <a:r>
              <a:rPr lang="en-US" sz="2000" dirty="0"/>
              <a:t>water  (makes </a:t>
            </a:r>
            <a:r>
              <a:rPr lang="en-US" sz="2000" dirty="0" smtClean="0"/>
              <a:t>1.2 gallons </a:t>
            </a:r>
            <a:r>
              <a:rPr lang="en-US" sz="2000" dirty="0"/>
              <a:t>syrup)</a:t>
            </a:r>
          </a:p>
          <a:p>
            <a:endParaRPr lang="en-US" sz="2000" dirty="0"/>
          </a:p>
          <a:p>
            <a:r>
              <a:rPr lang="en-US" sz="2800" b="1" dirty="0" smtClean="0"/>
              <a:t>50% Syrup:  spring feeding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000" dirty="0" smtClean="0"/>
              <a:t>8.3 lbs. sucrose + 1 gallon water  (makes 1.6 gallons syrup)</a:t>
            </a:r>
          </a:p>
          <a:p>
            <a:endParaRPr lang="en-US" sz="2800" dirty="0"/>
          </a:p>
          <a:p>
            <a:r>
              <a:rPr lang="en-US" sz="2800" b="1" dirty="0" smtClean="0"/>
              <a:t>Thick Syrup (67%): autumn feeding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000" dirty="0" smtClean="0"/>
              <a:t>16.6 lbs. sucrose + 1 gallon water (makes 2.3 gallons syrup)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6247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447800"/>
          </a:xfrm>
        </p:spPr>
        <p:txBody>
          <a:bodyPr/>
          <a:lstStyle/>
          <a:p>
            <a:r>
              <a:rPr lang="en-US" alt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Feeding Colonies</a:t>
            </a:r>
            <a:r>
              <a:rPr lang="en-US" altLang="en-US" sz="3600" dirty="0" smtClean="0">
                <a:latin typeface="Arial" charset="0"/>
                <a:cs typeface="Arial" charset="0"/>
              </a:rPr>
              <a:t/>
            </a:r>
            <a:br>
              <a:rPr lang="en-US" altLang="en-US" sz="3600" dirty="0" smtClean="0">
                <a:latin typeface="Arial" charset="0"/>
                <a:cs typeface="Arial" charset="0"/>
              </a:rPr>
            </a:br>
            <a:r>
              <a:rPr lang="en-US" altLang="en-US" sz="3600" dirty="0" smtClean="0">
                <a:latin typeface="Arial" charset="0"/>
                <a:cs typeface="Arial" charset="0"/>
              </a:rPr>
              <a:t>(division board)</a:t>
            </a:r>
          </a:p>
        </p:txBody>
      </p:sp>
      <p:grpSp>
        <p:nvGrpSpPr>
          <p:cNvPr id="34819" name="Group 2"/>
          <p:cNvGrpSpPr>
            <a:grpSpLocks/>
          </p:cNvGrpSpPr>
          <p:nvPr/>
        </p:nvGrpSpPr>
        <p:grpSpPr bwMode="auto">
          <a:xfrm>
            <a:off x="457200" y="2803525"/>
            <a:ext cx="8229600" cy="2941638"/>
            <a:chOff x="228600" y="1828800"/>
            <a:chExt cx="9204960" cy="3474720"/>
          </a:xfrm>
        </p:grpSpPr>
        <p:pic>
          <p:nvPicPr>
            <p:cNvPr id="34820" name="Picture 6" descr="http://4.bp.blogspot.com/_RgCtTp1eEbM/TCvp22R_xlI/AAAAAAAADoI/3zOdLOW01CI/s1600/division+board+feeder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1828800"/>
              <a:ext cx="4632960" cy="347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1" name="Picture 8" descr="http://www.deb-bee.com/ccdata/images/imageMain_5_240.jpg?cc=2d75eb6eb6be5ccfd4074d7ddae4814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1828800"/>
              <a:ext cx="4632960" cy="3474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737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4" descr="bees on pollen com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994" y="2349149"/>
            <a:ext cx="5942013" cy="3903663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800100" y="605188"/>
            <a:ext cx="7543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Bee Bread </a:t>
            </a:r>
          </a:p>
          <a:p>
            <a:pPr algn="ctr"/>
            <a:r>
              <a:rPr lang="en-US" sz="3200" dirty="0" smtClean="0"/>
              <a:t>Pollen + Microflora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944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66800"/>
            <a:ext cx="8458200" cy="127000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Commercial Protein Supplements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2133600"/>
            <a:ext cx="3505200" cy="3225800"/>
          </a:xfrm>
        </p:spPr>
        <p:txBody>
          <a:bodyPr>
            <a:normAutofit fontScale="92500"/>
          </a:bodyPr>
          <a:lstStyle/>
          <a:p>
            <a:r>
              <a:rPr lang="en-US" sz="3600" dirty="0" smtClean="0"/>
              <a:t>Global Patties </a:t>
            </a:r>
          </a:p>
          <a:p>
            <a:r>
              <a:rPr lang="en-US" sz="3600" dirty="0" smtClean="0"/>
              <a:t>MegaBee </a:t>
            </a:r>
          </a:p>
          <a:p>
            <a:r>
              <a:rPr lang="en-US" sz="3600" dirty="0" smtClean="0"/>
              <a:t>BeePro</a:t>
            </a:r>
          </a:p>
          <a:p>
            <a:r>
              <a:rPr lang="en-US" sz="3600" dirty="0" smtClean="0"/>
              <a:t>Bee-Pol</a:t>
            </a:r>
          </a:p>
          <a:p>
            <a:r>
              <a:rPr lang="en-US" sz="3600" dirty="0" smtClean="0"/>
              <a:t>Feed-Bee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9160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4710" y="452718"/>
            <a:ext cx="5077890" cy="1400530"/>
          </a:xfrm>
        </p:spPr>
        <p:txBody>
          <a:bodyPr/>
          <a:lstStyle/>
          <a:p>
            <a:pPr eaLnBrk="1" hangingPunct="1"/>
            <a:r>
              <a:rPr lang="en-US" altLang="en-US" sz="4000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Events of Swarming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838200" y="1856561"/>
            <a:ext cx="7325700" cy="4195481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Rapid growth in amount of worker brood</a:t>
            </a: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Crowding of the colony</a:t>
            </a: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Queen cup construction</a:t>
            </a: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Queen cell construction (10-15 days prior)</a:t>
            </a: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Good weather</a:t>
            </a: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Engorgement of Honey</a:t>
            </a: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Exodus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Supplements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52400" y="1981200"/>
            <a:ext cx="3810000" cy="41148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Place patties close to broodnest</a:t>
            </a:r>
          </a:p>
          <a:p>
            <a:endParaRPr lang="en-US" sz="2400" dirty="0"/>
          </a:p>
          <a:p>
            <a:r>
              <a:rPr lang="en-US" sz="2400" dirty="0" smtClean="0"/>
              <a:t>Feed a light syrup at the same time; helps stimulate brood rearing</a:t>
            </a:r>
          </a:p>
          <a:p>
            <a:endParaRPr lang="en-US" sz="2400" dirty="0"/>
          </a:p>
          <a:p>
            <a:r>
              <a:rPr lang="en-US" sz="2400" dirty="0" smtClean="0"/>
              <a:t>Be careful in cooler periods!</a:t>
            </a:r>
            <a:endParaRPr lang="en-US" sz="2400" dirty="0"/>
          </a:p>
        </p:txBody>
      </p:sp>
      <p:pic>
        <p:nvPicPr>
          <p:cNvPr id="2050" name="Picture 2" descr="http://boobeehoney.files.wordpress.com/2013/08/img_32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2098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00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7620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Measures of Quality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900" y="1828800"/>
            <a:ext cx="6934200" cy="4495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Increased brood production; colony growth</a:t>
            </a:r>
          </a:p>
          <a:p>
            <a:endParaRPr lang="en-US" sz="2800" dirty="0"/>
          </a:p>
          <a:p>
            <a:r>
              <a:rPr lang="en-US" sz="2800" dirty="0" smtClean="0"/>
              <a:t>Increased worker longevity</a:t>
            </a:r>
          </a:p>
          <a:p>
            <a:endParaRPr lang="en-US" sz="2800" dirty="0"/>
          </a:p>
          <a:p>
            <a:r>
              <a:rPr lang="en-US" sz="2800" dirty="0" smtClean="0"/>
              <a:t>Increased blood vitellogenin</a:t>
            </a:r>
          </a:p>
          <a:p>
            <a:endParaRPr lang="en-US" sz="2800" dirty="0"/>
          </a:p>
          <a:p>
            <a:r>
              <a:rPr lang="en-US" sz="2800" dirty="0" smtClean="0"/>
              <a:t>Boost in immune functions (e.g. pro-phenol oxidase)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653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1722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Timing of Splits or </a:t>
            </a:r>
            <a:r>
              <a:rPr lang="en-US" altLang="en-US" sz="4000" b="1" u="sng" dirty="0" err="1" smtClean="0">
                <a:solidFill>
                  <a:srgbClr val="FFFF00"/>
                </a:solidFill>
                <a:latin typeface="Arial" panose="020B0604020202020204" pitchFamily="34" charset="0"/>
              </a:rPr>
              <a:t>Nucs</a:t>
            </a:r>
            <a:endParaRPr lang="en-US" altLang="en-US" sz="4000" b="1" u="sng" dirty="0" smtClean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3886200"/>
          </a:xfrm>
        </p:spPr>
        <p:txBody>
          <a:bodyPr>
            <a:normAutofit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</a:rPr>
              <a:t>The best colony size for splits is 2-3 deeps full of bees and brood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 b="1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</a:rPr>
              <a:t>Splitting </a:t>
            </a:r>
            <a:r>
              <a:rPr lang="en-US" altLang="en-US" sz="2800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can</a:t>
            </a:r>
            <a:r>
              <a:rPr lang="en-US" altLang="en-US" sz="2800" b="1" dirty="0" smtClean="0">
                <a:latin typeface="Arial" panose="020B0604020202020204" pitchFamily="34" charset="0"/>
              </a:rPr>
              <a:t> be governed by availability of QUEENS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 b="1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</a:rPr>
              <a:t>Bees will respond best to feeding during the natural period of spring build-up</a:t>
            </a:r>
          </a:p>
        </p:txBody>
      </p:sp>
    </p:spTree>
    <p:extLst>
      <p:ext uri="{BB962C8B-B14F-4D97-AF65-F5344CB8AC3E}">
        <p14:creationId xmlns:p14="http://schemas.microsoft.com/office/powerpoint/2010/main" val="38485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61722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How much to Feed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305800" cy="38862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</a:rPr>
              <a:t>1-2 gallons of sugar syrup during 3-4 weeks prior to splitting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 b="1" dirty="0" smtClean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</a:rPr>
              <a:t>One third pollen patty every 2-4 days for the same period of time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altLang="en-US" sz="2800" b="1" dirty="0">
              <a:latin typeface="Arial" panose="020B0604020202020204" pitchFamily="34" charset="0"/>
            </a:endParaRP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800" b="1" dirty="0" smtClean="0">
                <a:latin typeface="Arial" panose="020B0604020202020204" pitchFamily="34" charset="0"/>
              </a:rPr>
              <a:t>Add empty combs to avoid becoming honey bound – delicate balance between growing and crowding!</a:t>
            </a:r>
          </a:p>
        </p:txBody>
      </p:sp>
    </p:spTree>
    <p:extLst>
      <p:ext uri="{BB962C8B-B14F-4D97-AF65-F5344CB8AC3E}">
        <p14:creationId xmlns:p14="http://schemas.microsoft.com/office/powerpoint/2010/main" val="398314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Causes of Swarming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6705600" cy="4114800"/>
          </a:xfrm>
        </p:spPr>
        <p:txBody>
          <a:bodyPr/>
          <a:lstStyle/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Dilution of queen pheromone</a:t>
            </a: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Lack of space for queen to lay eggs</a:t>
            </a: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Abundance of resources</a:t>
            </a: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Genetic strain of bees</a:t>
            </a: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Age of queen</a:t>
            </a: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Environmental conditions</a:t>
            </a:r>
          </a:p>
        </p:txBody>
      </p:sp>
    </p:spTree>
    <p:extLst>
      <p:ext uri="{BB962C8B-B14F-4D97-AF65-F5344CB8AC3E}">
        <p14:creationId xmlns:p14="http://schemas.microsoft.com/office/powerpoint/2010/main" val="99307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055380" cy="841579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Pre-Swarm Conditions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762000" y="1295400"/>
            <a:ext cx="6929412" cy="5136754"/>
            <a:chOff x="1129717" y="2057400"/>
            <a:chExt cx="6929412" cy="5136754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1129717" y="2057400"/>
              <a:ext cx="6929412" cy="1727286"/>
              <a:chOff x="-381000" y="1384018"/>
              <a:chExt cx="11241440" cy="2802140"/>
            </a:xfrm>
          </p:grpSpPr>
          <p:pic>
            <p:nvPicPr>
              <p:cNvPr id="35842" name="Picture 2" descr="https://plantingmilkwood.files.wordpress.com/2012/01/1201_milkwood_warre_hive_10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381000" y="1385808"/>
                <a:ext cx="3753820" cy="2800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44" name="Picture 4" descr="http://www.koduaphotography.com/Bee_Inspired_Notecards/11Sept_Pollen_Mix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6640" y="1384018"/>
                <a:ext cx="3733800" cy="2800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846" name="Picture 6" descr="https://aquidneckhoney.files.wordpress.com/2011/04/img_05261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2820" y="1384018"/>
                <a:ext cx="3733800" cy="2800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848" name="Picture 8" descr="https://lh5.googleusercontent.com/-6q4YldW8Iuw/TIJ-TM2uWiI/AAAAAAAAMMU/1Z2AK0UUONY/s800/IMG_0728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9717" y="3783583"/>
              <a:ext cx="6929412" cy="3410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1548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Colony Growth</a:t>
            </a:r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88153731"/>
              </p:ext>
            </p:extLst>
          </p:nvPr>
        </p:nvGraphicFramePr>
        <p:xfrm>
          <a:off x="736600" y="2032000"/>
          <a:ext cx="7670800" cy="401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85800"/>
            <a:ext cx="7973490" cy="1400530"/>
          </a:xfrm>
        </p:spPr>
        <p:txBody>
          <a:bodyPr/>
          <a:lstStyle/>
          <a:p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Crowded with Good Nutrition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034" name="Picture 2" descr="http://beeinformed.org/wp-content/uploads/2012/10/IMG_0939-CE-Brood-Pattern-SMA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42" y="1981200"/>
            <a:ext cx="8054316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1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u="sng" dirty="0" smtClean="0">
                <a:solidFill>
                  <a:srgbClr val="FFFF00"/>
                </a:solidFill>
                <a:latin typeface="Arial" panose="020B0604020202020204" pitchFamily="34" charset="0"/>
              </a:rPr>
              <a:t>Timing of Swarming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981200"/>
            <a:ext cx="8001000" cy="41148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New York:  May-June, peaks in 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June</a:t>
            </a:r>
          </a:p>
          <a:p>
            <a:pPr eaLnBrk="1" hangingPunct="1"/>
            <a:endParaRPr lang="en-US" altLang="en-US" sz="2800" b="1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Pennsylvania: May-June, peaks in late 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May</a:t>
            </a:r>
            <a:r>
              <a:rPr lang="en-US" altLang="en-US" sz="2800" b="1" dirty="0" smtClean="0">
                <a:latin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sz="2800" b="1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Arkansas:  April-May, peaks in early 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May</a:t>
            </a:r>
          </a:p>
          <a:p>
            <a:pPr eaLnBrk="1" hangingPunct="1"/>
            <a:endParaRPr lang="en-US" altLang="en-US" sz="2800" b="1" dirty="0">
              <a:latin typeface="Arial" panose="020B0604020202020204" pitchFamily="34" charset="0"/>
            </a:endParaRPr>
          </a:p>
          <a:p>
            <a:pPr eaLnBrk="1" hangingPunct="1"/>
            <a:r>
              <a:rPr lang="en-US" altLang="en-US" sz="2800" b="1" dirty="0" smtClean="0">
                <a:latin typeface="Arial" panose="020B0604020202020204" pitchFamily="34" charset="0"/>
              </a:rPr>
              <a:t>Louisiana:  March-May, peaks in </a:t>
            </a:r>
            <a:r>
              <a:rPr lang="en-US" altLang="en-US" sz="2800" b="1" dirty="0" smtClean="0">
                <a:solidFill>
                  <a:srgbClr val="FFFF00"/>
                </a:solidFill>
                <a:latin typeface="Arial" panose="020B0604020202020204" pitchFamily="34" charset="0"/>
              </a:rPr>
              <a:t>April</a:t>
            </a:r>
          </a:p>
        </p:txBody>
      </p:sp>
    </p:spTree>
    <p:extLst>
      <p:ext uri="{BB962C8B-B14F-4D97-AF65-F5344CB8AC3E}">
        <p14:creationId xmlns:p14="http://schemas.microsoft.com/office/powerpoint/2010/main" val="130480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upload.wikimedia.org/wikipedia/commons/0/06/Honey_bee_queen_cell_built_off_the_bottom_of_a_langstroth_fra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7086600" cy="454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556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Queen Cups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weeks from swarming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31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6705600" cy="1143000"/>
          </a:xfrm>
        </p:spPr>
        <p:txBody>
          <a:bodyPr/>
          <a:lstStyle/>
          <a:p>
            <a:pPr eaLnBrk="1" hangingPunct="1"/>
            <a:r>
              <a:rPr lang="en-US" altLang="en-US" sz="4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Getting Ready to Swarm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2743200"/>
            <a:ext cx="8610600" cy="33528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Arial" panose="020B0604020202020204" pitchFamily="34" charset="0"/>
              </a:rPr>
              <a:t>Many queen cups		go time, swarming in 											weeks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Arial" panose="020B0604020202020204" pitchFamily="34" charset="0"/>
              </a:rPr>
              <a:t>Eggs in cups				will swarm in 8-10 days 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b="1" dirty="0">
              <a:latin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Arial" panose="020B0604020202020204" pitchFamily="34" charset="0"/>
              </a:rPr>
              <a:t>Capped cells				any moment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1673" y="1828799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Broodnest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62400" y="1828799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ime until Swarming</a:t>
            </a:r>
            <a:endParaRPr lang="en-US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661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835</TotalTime>
  <Words>508</Words>
  <Application>Microsoft Office PowerPoint</Application>
  <PresentationFormat>On-screen Show (4:3)</PresentationFormat>
  <Paragraphs>116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PowerPoint Presentation</vt:lpstr>
      <vt:lpstr>Events of Swarming</vt:lpstr>
      <vt:lpstr>Causes of Swarming</vt:lpstr>
      <vt:lpstr>Pre-Swarm Conditions</vt:lpstr>
      <vt:lpstr>Colony Growth</vt:lpstr>
      <vt:lpstr>Crowded with Good Nutrition</vt:lpstr>
      <vt:lpstr>Timing of Swarming</vt:lpstr>
      <vt:lpstr>PowerPoint Presentation</vt:lpstr>
      <vt:lpstr>Getting Ready to Swarm</vt:lpstr>
      <vt:lpstr>PowerPoint Presentation</vt:lpstr>
      <vt:lpstr>PowerPoint Presentation</vt:lpstr>
      <vt:lpstr>PowerPoint Presentation</vt:lpstr>
      <vt:lpstr>It Already Swarmed!</vt:lpstr>
      <vt:lpstr>Timing of Splits or Nucs</vt:lpstr>
      <vt:lpstr>Timing of Splits or Nucs</vt:lpstr>
      <vt:lpstr>Feeding Sucrose</vt:lpstr>
      <vt:lpstr>Feeding Colonies (division board)</vt:lpstr>
      <vt:lpstr>PowerPoint Presentation</vt:lpstr>
      <vt:lpstr>Commercial Protein Supplements</vt:lpstr>
      <vt:lpstr>Protein Supplements</vt:lpstr>
      <vt:lpstr>Measures of Quality</vt:lpstr>
      <vt:lpstr>Timing of Splits or Nucs</vt:lpstr>
      <vt:lpstr>How much to Feed</vt:lpstr>
    </vt:vector>
  </TitlesOfParts>
  <Company>USDA Honey Bee Breeding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Swarming Biology of Honey Bees</dc:title>
  <dc:creator>JEFF HARRIS</dc:creator>
  <cp:lastModifiedBy>Harris, Jeff</cp:lastModifiedBy>
  <cp:revision>92</cp:revision>
  <dcterms:created xsi:type="dcterms:W3CDTF">2000-02-22T16:37:16Z</dcterms:created>
  <dcterms:modified xsi:type="dcterms:W3CDTF">2016-04-29T23:03:32Z</dcterms:modified>
</cp:coreProperties>
</file>